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4" r:id="rId5"/>
    <p:sldId id="258" r:id="rId6"/>
    <p:sldId id="263" r:id="rId7"/>
    <p:sldId id="260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13" autoAdjust="0"/>
    <p:restoredTop sz="94660"/>
  </p:normalViewPr>
  <p:slideViewPr>
    <p:cSldViewPr>
      <p:cViewPr varScale="1">
        <p:scale>
          <a:sx n="132" d="100"/>
          <a:sy n="132" d="100"/>
        </p:scale>
        <p:origin x="112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96725ED-605F-4E16-9D3F-F6D9DB251DFB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AE85D99-58A7-468E-B4A0-80801D0F8F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25ED-605F-4E16-9D3F-F6D9DB251DFB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5D99-58A7-468E-B4A0-80801D0F8F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25ED-605F-4E16-9D3F-F6D9DB251DFB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5D99-58A7-468E-B4A0-80801D0F8F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6725ED-605F-4E16-9D3F-F6D9DB251DFB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E85D99-58A7-468E-B4A0-80801D0F8F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6725ED-605F-4E16-9D3F-F6D9DB251DFB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AE85D99-58A7-468E-B4A0-80801D0F8F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25ED-605F-4E16-9D3F-F6D9DB251DFB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5D99-58A7-468E-B4A0-80801D0F8F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25ED-605F-4E16-9D3F-F6D9DB251DFB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5D99-58A7-468E-B4A0-80801D0F8F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6725ED-605F-4E16-9D3F-F6D9DB251DFB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E85D99-58A7-468E-B4A0-80801D0F8F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725ED-605F-4E16-9D3F-F6D9DB251DFB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5D99-58A7-468E-B4A0-80801D0F8F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6725ED-605F-4E16-9D3F-F6D9DB251DFB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E85D99-58A7-468E-B4A0-80801D0F8F7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6725ED-605F-4E16-9D3F-F6D9DB251DFB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E85D99-58A7-468E-B4A0-80801D0F8F7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6725ED-605F-4E16-9D3F-F6D9DB251DFB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E85D99-58A7-468E-B4A0-80801D0F8F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Earn Travel Reward Points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Sandy Noble,</a:t>
            </a:r>
          </a:p>
          <a:p>
            <a:r>
              <a:rPr lang="en-US" dirty="0" smtClean="0"/>
              <a:t>Director of University Accounting</a:t>
            </a:r>
          </a:p>
          <a:p>
            <a:endParaRPr lang="en-US" dirty="0"/>
          </a:p>
          <a:p>
            <a:r>
              <a:rPr lang="en-US" smtClean="0"/>
              <a:t>2017 </a:t>
            </a:r>
            <a:r>
              <a:rPr lang="en-US" dirty="0" smtClean="0"/>
              <a:t>F&amp;A Workshop – August 15,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3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Contacting University Accounting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544068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 smtClean="0"/>
              <a:t>Sandy Noble,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Director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 smtClean="0"/>
              <a:t>Emily Parsons,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Accounts Payable Analyst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 smtClean="0"/>
              <a:t>Alicia </a:t>
            </a:r>
            <a:r>
              <a:rPr lang="en-US" b="1" dirty="0" err="1" smtClean="0"/>
              <a:t>Klepfer</a:t>
            </a:r>
            <a:r>
              <a:rPr lang="en-US" b="1" dirty="0" smtClean="0"/>
              <a:t>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Office Assistant 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 smtClean="0"/>
              <a:t>Sarah Chamberlain,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Student Office Assistant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Tel: 673-3467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Email: Accounting.Office@Fredonia.edu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dirty="0" smtClean="0"/>
              <a:t>Questions?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6046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Earn “Points” by remembering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32542"/>
            <a:ext cx="7467600" cy="523965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Employee reimbursements MUST be received in University Accounting within 30 business days of the traveler’s “Return Date.”</a:t>
            </a:r>
          </a:p>
          <a:p>
            <a:pPr lvl="1"/>
            <a:r>
              <a:rPr lang="en-US" dirty="0" smtClean="0"/>
              <a:t>No exceptions!!</a:t>
            </a:r>
          </a:p>
          <a:p>
            <a:r>
              <a:rPr lang="en-US" dirty="0"/>
              <a:t>If traveler’s “main mode” of transportation is driving the traveler must follow Fredonia Policy #022 if seeking full mileage reimbursement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 exceptions!!</a:t>
            </a:r>
            <a:endParaRPr lang="en-US" dirty="0"/>
          </a:p>
          <a:p>
            <a:r>
              <a:rPr lang="en-US" dirty="0" smtClean="0"/>
              <a:t>Original receipts </a:t>
            </a:r>
            <a:r>
              <a:rPr lang="en-US" dirty="0"/>
              <a:t>are required with Travel Voucher.</a:t>
            </a:r>
          </a:p>
          <a:p>
            <a:r>
              <a:rPr lang="en-US" dirty="0" smtClean="0"/>
              <a:t>Proof of Attendance, Certificate of Completion or Name Badge </a:t>
            </a:r>
            <a:r>
              <a:rPr lang="en-US" u="sng" dirty="0" smtClean="0"/>
              <a:t>and</a:t>
            </a:r>
            <a:r>
              <a:rPr lang="en-US" dirty="0" smtClean="0"/>
              <a:t> an Agenda must be submitted with Travel Voucher.</a:t>
            </a:r>
          </a:p>
          <a:p>
            <a:pPr lvl="1"/>
            <a:r>
              <a:rPr lang="en-US" dirty="0" smtClean="0"/>
              <a:t>These items are written justification proving “business” and “attendance.”</a:t>
            </a:r>
          </a:p>
          <a:p>
            <a:pPr lvl="1"/>
            <a:r>
              <a:rPr lang="en-US" dirty="0" smtClean="0"/>
              <a:t>OSC can audit any expense up to 7 years!  Written justification is a must.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69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</p:spPr>
        <p:txBody>
          <a:bodyPr/>
          <a:lstStyle/>
          <a:p>
            <a:r>
              <a:rPr lang="en-US" dirty="0" smtClean="0"/>
              <a:t>Earn “Points” by remembering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7467600" cy="1066800"/>
          </a:xfrm>
        </p:spPr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dirty="0"/>
              <a:t>Fredonia has 210 Citibank Travel/NET Cards… please fill in “Cardholder Name” and “Statement Date” on the voucher.</a:t>
            </a:r>
          </a:p>
          <a:p>
            <a:pPr marL="36576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905000"/>
            <a:ext cx="3111293" cy="454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8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715962"/>
          </a:xfrm>
        </p:spPr>
        <p:txBody>
          <a:bodyPr/>
          <a:lstStyle/>
          <a:p>
            <a:r>
              <a:rPr lang="en-US" dirty="0"/>
              <a:t>Earn “Points” by remembering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4543" y="1143000"/>
            <a:ext cx="7467600" cy="4873752"/>
          </a:xfrm>
        </p:spPr>
        <p:txBody>
          <a:bodyPr/>
          <a:lstStyle/>
          <a:p>
            <a:r>
              <a:rPr lang="en-US" dirty="0"/>
              <a:t>“Allowable” expenses must be business expenses.</a:t>
            </a:r>
          </a:p>
          <a:p>
            <a:pPr lvl="1"/>
            <a:r>
              <a:rPr lang="en-US" dirty="0"/>
              <a:t>Personal and Business can be “mixed” on a trip, but traveler’s can only be reimbursed for the business portion of their trip. </a:t>
            </a:r>
          </a:p>
          <a:p>
            <a:r>
              <a:rPr lang="en-US" dirty="0"/>
              <a:t>“Other Funds” must be documented.</a:t>
            </a:r>
          </a:p>
          <a:p>
            <a:pPr lvl="1"/>
            <a:r>
              <a:rPr lang="en-US" dirty="0"/>
              <a:t>Fredonia cannot reimburse an expense that another agency is also reimbursing.</a:t>
            </a:r>
          </a:p>
          <a:p>
            <a:r>
              <a:rPr lang="en-US" dirty="0"/>
              <a:t>Trip Limits – </a:t>
            </a:r>
            <a:r>
              <a:rPr lang="en-US" dirty="0" smtClean="0"/>
              <a:t>our vendors will </a:t>
            </a:r>
            <a:r>
              <a:rPr lang="en-US" dirty="0"/>
              <a:t>be paid before employee is reimbursed.</a:t>
            </a:r>
          </a:p>
          <a:p>
            <a:pPr lvl="1"/>
            <a:r>
              <a:rPr lang="en-US" dirty="0"/>
              <a:t>Traveler will only be reimbursed for what is allowable and up to the remaining Trip Limit balance.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37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New for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559552"/>
          </a:xfrm>
        </p:spPr>
        <p:txBody>
          <a:bodyPr>
            <a:normAutofit/>
          </a:bodyPr>
          <a:lstStyle/>
          <a:p>
            <a:r>
              <a:rPr lang="en-US" dirty="0" smtClean="0"/>
              <a:t>As of July 1, 2017 State vehicles will be recharged at $0.48/mile.  </a:t>
            </a:r>
          </a:p>
          <a:p>
            <a:pPr lvl="1"/>
            <a:r>
              <a:rPr lang="en-US" sz="2000" dirty="0" smtClean="0"/>
              <a:t>Rate includes fuel (if the gas card in the glovebox is used) and E-</a:t>
            </a:r>
            <a:r>
              <a:rPr lang="en-US" sz="2000" dirty="0" err="1" smtClean="0"/>
              <a:t>ZPass</a:t>
            </a:r>
            <a:r>
              <a:rPr lang="en-US" sz="2000" dirty="0" smtClean="0"/>
              <a:t> tolls.</a:t>
            </a:r>
          </a:p>
          <a:p>
            <a:r>
              <a:rPr lang="en-US" dirty="0" smtClean="0"/>
              <a:t>Students traveling </a:t>
            </a:r>
            <a:r>
              <a:rPr lang="en-US" smtClean="0"/>
              <a:t>– If NOT </a:t>
            </a:r>
            <a:r>
              <a:rPr lang="en-US" dirty="0" smtClean="0"/>
              <a:t>with a group</a:t>
            </a:r>
            <a:r>
              <a:rPr lang="en-US" dirty="0"/>
              <a:t> </a:t>
            </a:r>
            <a:r>
              <a:rPr lang="en-US" dirty="0" smtClean="0"/>
              <a:t>and IS a state employee… the student’s NYS Employee number must be included on the voucher.  </a:t>
            </a:r>
          </a:p>
          <a:p>
            <a:r>
              <a:rPr lang="en-US" dirty="0"/>
              <a:t>As of August 17, 2017 Office of State Comptroller will </a:t>
            </a:r>
            <a:r>
              <a:rPr lang="en-US" dirty="0" smtClean="0"/>
              <a:t>require Address of Destination, </a:t>
            </a:r>
            <a:r>
              <a:rPr lang="en-US" dirty="0"/>
              <a:t>Departure and Return </a:t>
            </a:r>
            <a:r>
              <a:rPr lang="en-US" dirty="0" smtClean="0"/>
              <a:t>Dates, </a:t>
            </a:r>
            <a:r>
              <a:rPr lang="en-US" dirty="0"/>
              <a:t>and Departure and Return Times </a:t>
            </a:r>
            <a:r>
              <a:rPr lang="en-US" strike="sngStrike" dirty="0"/>
              <a:t>recorded in military time.</a:t>
            </a:r>
          </a:p>
          <a:p>
            <a:pPr lvl="1"/>
            <a:r>
              <a:rPr lang="en-US" sz="2000" dirty="0" smtClean="0"/>
              <a:t>OSC will reject any employee reimbursement that does not include the Street, City, State, and ZIP.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838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462" y="0"/>
            <a:ext cx="44750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92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New for 2017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181600"/>
          </a:xfrm>
        </p:spPr>
        <p:txBody>
          <a:bodyPr/>
          <a:lstStyle/>
          <a:p>
            <a:r>
              <a:rPr lang="en-US" dirty="0" smtClean="0"/>
              <a:t>OSC will begin to review the “Lesser of Mileage Rule” for trips including POV mileage reimbursement.</a:t>
            </a:r>
          </a:p>
          <a:p>
            <a:r>
              <a:rPr lang="en-US" dirty="0" smtClean="0"/>
              <a:t>Determining </a:t>
            </a:r>
            <a:r>
              <a:rPr lang="en-US" b="1" i="1" dirty="0" smtClean="0"/>
              <a:t>Travel Status</a:t>
            </a:r>
            <a:r>
              <a:rPr lang="en-US" dirty="0" smtClean="0"/>
              <a:t>:</a:t>
            </a:r>
          </a:p>
          <a:p>
            <a:pPr lvl="1"/>
            <a:r>
              <a:rPr lang="en-US" b="1" dirty="0"/>
              <a:t>35 miles or greater.  </a:t>
            </a:r>
            <a:r>
              <a:rPr lang="en-US" dirty="0"/>
              <a:t>When traveler’s destination is 35 miles or more from </a:t>
            </a:r>
            <a:r>
              <a:rPr lang="en-US" b="1" u="sng" dirty="0">
                <a:solidFill>
                  <a:srgbClr val="FFC000"/>
                </a:solidFill>
              </a:rPr>
              <a:t>both</a:t>
            </a:r>
            <a:r>
              <a:rPr lang="en-US" dirty="0"/>
              <a:t> their home </a:t>
            </a:r>
            <a:r>
              <a:rPr lang="en-US" b="1" u="sng" dirty="0">
                <a:solidFill>
                  <a:srgbClr val="FFC000"/>
                </a:solidFill>
              </a:rPr>
              <a:t>and</a:t>
            </a:r>
            <a:r>
              <a:rPr lang="en-US" dirty="0"/>
              <a:t> official workstation, traveler is considered in </a:t>
            </a:r>
            <a:r>
              <a:rPr lang="en-US" b="1" i="1" dirty="0"/>
              <a:t>Travel Status</a:t>
            </a:r>
            <a:r>
              <a:rPr lang="en-US" dirty="0"/>
              <a:t>.</a:t>
            </a:r>
          </a:p>
          <a:p>
            <a:pPr lvl="2"/>
            <a:r>
              <a:rPr lang="en-US" b="1" i="1" dirty="0"/>
              <a:t>Travel Status </a:t>
            </a:r>
            <a:r>
              <a:rPr lang="en-US" dirty="0"/>
              <a:t>is when meal and lodging reimbursements are “allowable” without question or special approval.</a:t>
            </a:r>
          </a:p>
          <a:p>
            <a:pPr lvl="1"/>
            <a:r>
              <a:rPr lang="en-US" b="1" dirty="0" smtClean="0"/>
              <a:t>Less than 35 miles.  </a:t>
            </a:r>
            <a:r>
              <a:rPr lang="en-US" dirty="0" smtClean="0"/>
              <a:t>When traveler is less than 35 miles from either their home </a:t>
            </a:r>
            <a:r>
              <a:rPr lang="en-US" b="1" u="sng" dirty="0" smtClean="0">
                <a:solidFill>
                  <a:srgbClr val="FFC000"/>
                </a:solidFill>
              </a:rPr>
              <a:t>or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official workstation, traveler is NOT considered in </a:t>
            </a:r>
            <a:r>
              <a:rPr lang="en-US" b="1" i="1" dirty="0" smtClean="0"/>
              <a:t>Travel Status</a:t>
            </a:r>
            <a:r>
              <a:rPr lang="en-US" dirty="0" smtClean="0"/>
              <a:t>, but rather in “proximity” of official workstation.</a:t>
            </a:r>
          </a:p>
        </p:txBody>
      </p:sp>
    </p:spTree>
    <p:extLst>
      <p:ext uri="{BB962C8B-B14F-4D97-AF65-F5344CB8AC3E}">
        <p14:creationId xmlns:p14="http://schemas.microsoft.com/office/powerpoint/2010/main" val="152152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“Proximity” Mileage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Mileage between an employee’s home and official workstation is </a:t>
            </a:r>
            <a:r>
              <a:rPr lang="en-US" dirty="0" smtClean="0"/>
              <a:t>considered </a:t>
            </a:r>
            <a:r>
              <a:rPr lang="en-US" i="1" dirty="0" smtClean="0"/>
              <a:t>normal commute miles </a:t>
            </a:r>
            <a:r>
              <a:rPr lang="en-US" dirty="0"/>
              <a:t>and </a:t>
            </a:r>
            <a:r>
              <a:rPr lang="en-US" u="sng" dirty="0"/>
              <a:t>NEVER</a:t>
            </a:r>
            <a:r>
              <a:rPr lang="en-US" dirty="0"/>
              <a:t> reimbursable.</a:t>
            </a:r>
          </a:p>
          <a:p>
            <a:r>
              <a:rPr lang="en-US" dirty="0"/>
              <a:t>When traveling in “proximity” of home of official workstation, an employee using a POV is entitled to reimbursement of </a:t>
            </a:r>
            <a:r>
              <a:rPr lang="en-US" dirty="0" smtClean="0"/>
              <a:t>miles </a:t>
            </a:r>
            <a:r>
              <a:rPr lang="en-US" dirty="0"/>
              <a:t>from: </a:t>
            </a:r>
          </a:p>
          <a:p>
            <a:pPr lvl="1"/>
            <a:r>
              <a:rPr lang="en-US" dirty="0"/>
              <a:t>From home to alternate work location</a:t>
            </a:r>
          </a:p>
          <a:p>
            <a:pPr lvl="1"/>
            <a:r>
              <a:rPr lang="en-US" dirty="0"/>
              <a:t>Between the official and alternate workstation</a:t>
            </a:r>
          </a:p>
          <a:p>
            <a:pPr lvl="1"/>
            <a:r>
              <a:rPr lang="en-US" dirty="0"/>
              <a:t>Between alternate workstations</a:t>
            </a:r>
          </a:p>
          <a:p>
            <a:pPr lvl="1"/>
            <a:r>
              <a:rPr lang="en-US" dirty="0"/>
              <a:t>From alternate work locations to home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92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52223"/>
            <a:ext cx="7772400" cy="5263754"/>
          </a:xfrm>
        </p:spPr>
      </p:pic>
    </p:spTree>
    <p:extLst>
      <p:ext uri="{BB962C8B-B14F-4D97-AF65-F5344CB8AC3E}">
        <p14:creationId xmlns:p14="http://schemas.microsoft.com/office/powerpoint/2010/main" val="1588444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253</TotalTime>
  <Words>584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Schoolbook</vt:lpstr>
      <vt:lpstr>Wingdings</vt:lpstr>
      <vt:lpstr>Wingdings 2</vt:lpstr>
      <vt:lpstr>Oriel</vt:lpstr>
      <vt:lpstr>Earn Travel Reward Points</vt:lpstr>
      <vt:lpstr>Earn “Points” by remembering</vt:lpstr>
      <vt:lpstr>Earn “Points” by remembering (cont’d)</vt:lpstr>
      <vt:lpstr>Earn “Points” by remembering (cont’d)</vt:lpstr>
      <vt:lpstr>New for 2017</vt:lpstr>
      <vt:lpstr>PowerPoint Presentation</vt:lpstr>
      <vt:lpstr>New for 2017 (cont’d)</vt:lpstr>
      <vt:lpstr>“Proximity” Mileage</vt:lpstr>
      <vt:lpstr>PowerPoint Presentation</vt:lpstr>
      <vt:lpstr>Contacting University Accounting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Earn Travel Reward Points</dc:title>
  <dc:creator>Bob and Sandy Noble</dc:creator>
  <cp:lastModifiedBy>Sandy Noble</cp:lastModifiedBy>
  <cp:revision>43</cp:revision>
  <dcterms:created xsi:type="dcterms:W3CDTF">2017-07-30T21:06:37Z</dcterms:created>
  <dcterms:modified xsi:type="dcterms:W3CDTF">2017-08-15T17:32:18Z</dcterms:modified>
</cp:coreProperties>
</file>