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524" r:id="rId5"/>
    <p:sldId id="2527" r:id="rId6"/>
    <p:sldId id="2469" r:id="rId7"/>
    <p:sldId id="2531" r:id="rId8"/>
    <p:sldId id="2532" r:id="rId9"/>
    <p:sldId id="2533" r:id="rId10"/>
    <p:sldId id="2534" r:id="rId11"/>
    <p:sldId id="2535" r:id="rId12"/>
    <p:sldId id="2538" r:id="rId13"/>
    <p:sldId id="2540" r:id="rId14"/>
    <p:sldId id="2541" r:id="rId15"/>
    <p:sldId id="2542" r:id="rId16"/>
    <p:sldId id="2548" r:id="rId17"/>
    <p:sldId id="2543" r:id="rId18"/>
    <p:sldId id="2525" r:id="rId19"/>
    <p:sldId id="2536" r:id="rId20"/>
    <p:sldId id="2537" r:id="rId21"/>
    <p:sldId id="2523" r:id="rId22"/>
    <p:sldId id="2427" r:id="rId23"/>
    <p:sldId id="2549" r:id="rId24"/>
    <p:sldId id="2544" r:id="rId25"/>
    <p:sldId id="2545" r:id="rId26"/>
    <p:sldId id="2546" r:id="rId27"/>
    <p:sldId id="2547" r:id="rId28"/>
    <p:sldId id="25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74"/>
  </p:normalViewPr>
  <p:slideViewPr>
    <p:cSldViewPr snapToGrid="0" snapToObjects="1" showGuides="1">
      <p:cViewPr varScale="1">
        <p:scale>
          <a:sx n="84" d="100"/>
          <a:sy n="84" d="100"/>
        </p:scale>
        <p:origin x="360" y="84"/>
      </p:cViewPr>
      <p:guideLst>
        <p:guide orient="horz" pos="2112"/>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1" Type="http://schemas.openxmlformats.org/officeDocument/2006/relationships/image" Target="../media/image22.jpg"/></Relationships>
</file>

<file path=ppt/diagrams/_rels/data6.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39000" r="-39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4640"/>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97C50-BCF8-4080-B19F-A10DE91C2C50}" type="doc">
      <dgm:prSet loTypeId="urn:microsoft.com/office/officeart/2005/8/layout/orgChart1" loCatId="hierarchy" qsTypeId="urn:microsoft.com/office/officeart/2005/8/quickstyle/simple5" qsCatId="simple" csTypeId="urn:microsoft.com/office/officeart/2005/8/colors/accent0_1" csCatId="mainScheme" phldr="1"/>
      <dgm:spPr/>
      <dgm:t>
        <a:bodyPr/>
        <a:lstStyle/>
        <a:p>
          <a:endParaRPr lang="en-US"/>
        </a:p>
      </dgm:t>
    </dgm:pt>
    <dgm:pt modelId="{F3A8FA4B-5282-4873-BF1C-F9BF65D58BDC}">
      <dgm:prSet phldrT="[Text]" custT="1"/>
      <dgm:spPr/>
      <dgm:t>
        <a:bodyPr/>
        <a:lstStyle/>
        <a:p>
          <a:r>
            <a:rPr lang="en-US" sz="2000" dirty="0"/>
            <a:t>Are you traveling </a:t>
          </a:r>
          <a:r>
            <a:rPr lang="en-US" sz="2000" b="1" dirty="0"/>
            <a:t>more </a:t>
          </a:r>
          <a:r>
            <a:rPr lang="en-US" sz="2000" b="0" dirty="0"/>
            <a:t>than 35 miles from both your official work station </a:t>
          </a:r>
          <a:r>
            <a:rPr lang="en-US" sz="2000" b="0" u="sng" dirty="0"/>
            <a:t>and</a:t>
          </a:r>
          <a:r>
            <a:rPr lang="en-US" sz="2000" b="0" u="none" dirty="0"/>
            <a:t> home?</a:t>
          </a:r>
          <a:endParaRPr lang="en-US" sz="2000" dirty="0"/>
        </a:p>
      </dgm:t>
    </dgm:pt>
    <dgm:pt modelId="{CE46C847-53A0-4700-AA04-A7D5B6508A89}" type="parTrans" cxnId="{08C99F0B-B6A5-4313-BCBF-B1462431776A}">
      <dgm:prSet/>
      <dgm:spPr/>
      <dgm:t>
        <a:bodyPr/>
        <a:lstStyle/>
        <a:p>
          <a:endParaRPr lang="en-US"/>
        </a:p>
      </dgm:t>
    </dgm:pt>
    <dgm:pt modelId="{B83FA9EE-11DF-4DE9-8EE0-F0C452882D1C}" type="sibTrans" cxnId="{08C99F0B-B6A5-4313-BCBF-B1462431776A}">
      <dgm:prSet/>
      <dgm:spPr/>
      <dgm:t>
        <a:bodyPr/>
        <a:lstStyle/>
        <a:p>
          <a:endParaRPr lang="en-US"/>
        </a:p>
      </dgm:t>
    </dgm:pt>
    <dgm:pt modelId="{6032DDB9-CDB8-4137-9EC3-D40DA8BCB43C}">
      <dgm:prSet phldrT="[Text]" custT="1"/>
      <dgm:spPr/>
      <dgm:t>
        <a:bodyPr/>
        <a:lstStyle/>
        <a:p>
          <a:r>
            <a:rPr lang="en-US" sz="2000" dirty="0"/>
            <a:t>If “No,” you are most likely </a:t>
          </a:r>
          <a:r>
            <a:rPr lang="en-US" sz="2000" b="1" dirty="0"/>
            <a:t>not</a:t>
          </a:r>
          <a:r>
            <a:rPr lang="en-US" sz="2000" b="0" dirty="0"/>
            <a:t> entitled to reimbursement as this is not considered Travel Status.*</a:t>
          </a:r>
          <a:endParaRPr lang="en-US" sz="2000" dirty="0"/>
        </a:p>
      </dgm:t>
    </dgm:pt>
    <dgm:pt modelId="{B7363FAC-3F96-4FBC-9BB7-6F68229FFA6C}" type="parTrans" cxnId="{5C147245-E261-401E-9538-31E9CE0B3A98}">
      <dgm:prSet/>
      <dgm:spPr/>
      <dgm:t>
        <a:bodyPr/>
        <a:lstStyle/>
        <a:p>
          <a:endParaRPr lang="en-US"/>
        </a:p>
      </dgm:t>
    </dgm:pt>
    <dgm:pt modelId="{F05AA650-9CAC-4B44-B193-5325F4EA9B38}" type="sibTrans" cxnId="{5C147245-E261-401E-9538-31E9CE0B3A98}">
      <dgm:prSet/>
      <dgm:spPr/>
      <dgm:t>
        <a:bodyPr/>
        <a:lstStyle/>
        <a:p>
          <a:endParaRPr lang="en-US"/>
        </a:p>
      </dgm:t>
    </dgm:pt>
    <dgm:pt modelId="{8862643A-79C1-4276-852D-39E8B36622A6}">
      <dgm:prSet phldrT="[Text]" custT="1"/>
      <dgm:spPr/>
      <dgm:t>
        <a:bodyPr/>
        <a:lstStyle/>
        <a:p>
          <a:r>
            <a:rPr lang="en-US" sz="2000" dirty="0"/>
            <a:t>If “Yes,” you are eligible for reimbursement as you are considered in Travel Status.</a:t>
          </a:r>
        </a:p>
      </dgm:t>
    </dgm:pt>
    <dgm:pt modelId="{7B6AE90D-FD07-43E5-A384-27C37BD7A688}" type="parTrans" cxnId="{E7E66D82-BD44-435B-9308-1223C3521EEA}">
      <dgm:prSet/>
      <dgm:spPr/>
      <dgm:t>
        <a:bodyPr/>
        <a:lstStyle/>
        <a:p>
          <a:endParaRPr lang="en-US"/>
        </a:p>
      </dgm:t>
    </dgm:pt>
    <dgm:pt modelId="{425C2884-635B-4104-A280-9CAA54738A1E}" type="sibTrans" cxnId="{E7E66D82-BD44-435B-9308-1223C3521EEA}">
      <dgm:prSet/>
      <dgm:spPr/>
      <dgm:t>
        <a:bodyPr/>
        <a:lstStyle/>
        <a:p>
          <a:endParaRPr lang="en-US"/>
        </a:p>
      </dgm:t>
    </dgm:pt>
    <dgm:pt modelId="{D136F727-90F9-42B9-8933-62DCBB9ED973}" type="pres">
      <dgm:prSet presAssocID="{CB197C50-BCF8-4080-B19F-A10DE91C2C50}" presName="hierChild1" presStyleCnt="0">
        <dgm:presLayoutVars>
          <dgm:orgChart val="1"/>
          <dgm:chPref val="1"/>
          <dgm:dir/>
          <dgm:animOne val="branch"/>
          <dgm:animLvl val="lvl"/>
          <dgm:resizeHandles/>
        </dgm:presLayoutVars>
      </dgm:prSet>
      <dgm:spPr/>
    </dgm:pt>
    <dgm:pt modelId="{987703C2-0FB8-44EF-971F-ACD45653C50C}" type="pres">
      <dgm:prSet presAssocID="{F3A8FA4B-5282-4873-BF1C-F9BF65D58BDC}" presName="hierRoot1" presStyleCnt="0">
        <dgm:presLayoutVars>
          <dgm:hierBranch val="init"/>
        </dgm:presLayoutVars>
      </dgm:prSet>
      <dgm:spPr/>
    </dgm:pt>
    <dgm:pt modelId="{2949B7D0-686A-42B3-B5D0-CA2BFBD3FA2F}" type="pres">
      <dgm:prSet presAssocID="{F3A8FA4B-5282-4873-BF1C-F9BF65D58BDC}" presName="rootComposite1" presStyleCnt="0"/>
      <dgm:spPr/>
    </dgm:pt>
    <dgm:pt modelId="{4B53DB06-B3C0-4ABB-A418-D339228B4863}" type="pres">
      <dgm:prSet presAssocID="{F3A8FA4B-5282-4873-BF1C-F9BF65D58BDC}" presName="rootText1" presStyleLbl="node0" presStyleIdx="0" presStyleCnt="1" custScaleX="93264" custScaleY="37153" custLinFactNeighborX="1481" custLinFactNeighborY="-72267">
        <dgm:presLayoutVars>
          <dgm:chPref val="3"/>
        </dgm:presLayoutVars>
      </dgm:prSet>
      <dgm:spPr/>
    </dgm:pt>
    <dgm:pt modelId="{F923B9B4-935E-4CC7-92D9-B57F18E14590}" type="pres">
      <dgm:prSet presAssocID="{F3A8FA4B-5282-4873-BF1C-F9BF65D58BDC}" presName="rootConnector1" presStyleLbl="node1" presStyleIdx="0" presStyleCnt="0"/>
      <dgm:spPr/>
    </dgm:pt>
    <dgm:pt modelId="{224AA500-92E6-48A2-8E7D-4083D761DABB}" type="pres">
      <dgm:prSet presAssocID="{F3A8FA4B-5282-4873-BF1C-F9BF65D58BDC}" presName="hierChild2" presStyleCnt="0"/>
      <dgm:spPr/>
    </dgm:pt>
    <dgm:pt modelId="{3B0A63C6-6CA7-4A2B-8EFC-EF985495285F}" type="pres">
      <dgm:prSet presAssocID="{B7363FAC-3F96-4FBC-9BB7-6F68229FFA6C}" presName="Name37" presStyleLbl="parChTrans1D2" presStyleIdx="0" presStyleCnt="2"/>
      <dgm:spPr/>
    </dgm:pt>
    <dgm:pt modelId="{0623E177-1527-4763-BBA0-440CF20FCA04}" type="pres">
      <dgm:prSet presAssocID="{6032DDB9-CDB8-4137-9EC3-D40DA8BCB43C}" presName="hierRoot2" presStyleCnt="0">
        <dgm:presLayoutVars>
          <dgm:hierBranch val="init"/>
        </dgm:presLayoutVars>
      </dgm:prSet>
      <dgm:spPr/>
    </dgm:pt>
    <dgm:pt modelId="{540230FB-EA05-4836-A132-DE28226572C2}" type="pres">
      <dgm:prSet presAssocID="{6032DDB9-CDB8-4137-9EC3-D40DA8BCB43C}" presName="rootComposite" presStyleCnt="0"/>
      <dgm:spPr/>
    </dgm:pt>
    <dgm:pt modelId="{63C5DA39-75C2-4E0C-8E5A-FB427EDB6B1F}" type="pres">
      <dgm:prSet presAssocID="{6032DDB9-CDB8-4137-9EC3-D40DA8BCB43C}" presName="rootText" presStyleLbl="node2" presStyleIdx="0" presStyleCnt="2" custScaleX="51875" custScaleY="53313" custLinFactNeighborX="7477" custLinFactNeighborY="-10731">
        <dgm:presLayoutVars>
          <dgm:chPref val="3"/>
        </dgm:presLayoutVars>
      </dgm:prSet>
      <dgm:spPr/>
    </dgm:pt>
    <dgm:pt modelId="{46B30904-D571-4041-BBFB-AB3936B0A48D}" type="pres">
      <dgm:prSet presAssocID="{6032DDB9-CDB8-4137-9EC3-D40DA8BCB43C}" presName="rootConnector" presStyleLbl="node2" presStyleIdx="0" presStyleCnt="2"/>
      <dgm:spPr/>
    </dgm:pt>
    <dgm:pt modelId="{1C7EB7FC-FDC7-4ECA-9318-ACFE868AFDA6}" type="pres">
      <dgm:prSet presAssocID="{6032DDB9-CDB8-4137-9EC3-D40DA8BCB43C}" presName="hierChild4" presStyleCnt="0"/>
      <dgm:spPr/>
    </dgm:pt>
    <dgm:pt modelId="{E452A0CD-5BC9-4B91-8956-62E62080AE3D}" type="pres">
      <dgm:prSet presAssocID="{6032DDB9-CDB8-4137-9EC3-D40DA8BCB43C}" presName="hierChild5" presStyleCnt="0"/>
      <dgm:spPr/>
    </dgm:pt>
    <dgm:pt modelId="{DCCAB9D7-299B-4A72-8050-425D83A9CDDE}" type="pres">
      <dgm:prSet presAssocID="{7B6AE90D-FD07-43E5-A384-27C37BD7A688}" presName="Name37" presStyleLbl="parChTrans1D2" presStyleIdx="1" presStyleCnt="2"/>
      <dgm:spPr/>
    </dgm:pt>
    <dgm:pt modelId="{4A592C3F-2791-426B-8853-47A7AF60075C}" type="pres">
      <dgm:prSet presAssocID="{8862643A-79C1-4276-852D-39E8B36622A6}" presName="hierRoot2" presStyleCnt="0">
        <dgm:presLayoutVars>
          <dgm:hierBranch val="init"/>
        </dgm:presLayoutVars>
      </dgm:prSet>
      <dgm:spPr/>
    </dgm:pt>
    <dgm:pt modelId="{EB411A5B-39C9-46A2-B7A4-5CBC9DE0F8F0}" type="pres">
      <dgm:prSet presAssocID="{8862643A-79C1-4276-852D-39E8B36622A6}" presName="rootComposite" presStyleCnt="0"/>
      <dgm:spPr/>
    </dgm:pt>
    <dgm:pt modelId="{822F6B18-3AEE-4BDE-B4E9-C2929ED7EC99}" type="pres">
      <dgm:prSet presAssocID="{8862643A-79C1-4276-852D-39E8B36622A6}" presName="rootText" presStyleLbl="node2" presStyleIdx="1" presStyleCnt="2" custScaleX="50462" custScaleY="53740" custLinFactNeighborX="-7242" custLinFactNeighborY="-10893">
        <dgm:presLayoutVars>
          <dgm:chPref val="3"/>
        </dgm:presLayoutVars>
      </dgm:prSet>
      <dgm:spPr/>
    </dgm:pt>
    <dgm:pt modelId="{59F1CF7A-49D4-4FD2-B947-2161FD987C48}" type="pres">
      <dgm:prSet presAssocID="{8862643A-79C1-4276-852D-39E8B36622A6}" presName="rootConnector" presStyleLbl="node2" presStyleIdx="1" presStyleCnt="2"/>
      <dgm:spPr/>
    </dgm:pt>
    <dgm:pt modelId="{F3EB52E9-0E1E-4920-A194-7F0021947F5E}" type="pres">
      <dgm:prSet presAssocID="{8862643A-79C1-4276-852D-39E8B36622A6}" presName="hierChild4" presStyleCnt="0"/>
      <dgm:spPr/>
    </dgm:pt>
    <dgm:pt modelId="{EA024628-5361-4A4D-A58C-15D757AB968F}" type="pres">
      <dgm:prSet presAssocID="{8862643A-79C1-4276-852D-39E8B36622A6}" presName="hierChild5" presStyleCnt="0"/>
      <dgm:spPr/>
    </dgm:pt>
    <dgm:pt modelId="{363EE2C3-DAD7-4DE8-9A17-DA4221F6E2EE}" type="pres">
      <dgm:prSet presAssocID="{F3A8FA4B-5282-4873-BF1C-F9BF65D58BDC}" presName="hierChild3" presStyleCnt="0"/>
      <dgm:spPr/>
    </dgm:pt>
  </dgm:ptLst>
  <dgm:cxnLst>
    <dgm:cxn modelId="{7FE24705-46EA-4CD7-9398-4404A8B7E2B3}" type="presOf" srcId="{F3A8FA4B-5282-4873-BF1C-F9BF65D58BDC}" destId="{F923B9B4-935E-4CC7-92D9-B57F18E14590}" srcOrd="1" destOrd="0" presId="urn:microsoft.com/office/officeart/2005/8/layout/orgChart1"/>
    <dgm:cxn modelId="{08C99F0B-B6A5-4313-BCBF-B1462431776A}" srcId="{CB197C50-BCF8-4080-B19F-A10DE91C2C50}" destId="{F3A8FA4B-5282-4873-BF1C-F9BF65D58BDC}" srcOrd="0" destOrd="0" parTransId="{CE46C847-53A0-4700-AA04-A7D5B6508A89}" sibTransId="{B83FA9EE-11DF-4DE9-8EE0-F0C452882D1C}"/>
    <dgm:cxn modelId="{5063A30C-F65E-4D3B-B0F7-24CAEAC5B987}" type="presOf" srcId="{8862643A-79C1-4276-852D-39E8B36622A6}" destId="{59F1CF7A-49D4-4FD2-B947-2161FD987C48}" srcOrd="1" destOrd="0" presId="urn:microsoft.com/office/officeart/2005/8/layout/orgChart1"/>
    <dgm:cxn modelId="{4529C40D-5078-4487-AF58-B76EF9DEEFC3}" type="presOf" srcId="{8862643A-79C1-4276-852D-39E8B36622A6}" destId="{822F6B18-3AEE-4BDE-B4E9-C2929ED7EC99}" srcOrd="0" destOrd="0" presId="urn:microsoft.com/office/officeart/2005/8/layout/orgChart1"/>
    <dgm:cxn modelId="{75400940-B3A3-4DC8-941F-6BFF7EB38890}" type="presOf" srcId="{B7363FAC-3F96-4FBC-9BB7-6F68229FFA6C}" destId="{3B0A63C6-6CA7-4A2B-8EFC-EF985495285F}" srcOrd="0" destOrd="0" presId="urn:microsoft.com/office/officeart/2005/8/layout/orgChart1"/>
    <dgm:cxn modelId="{C86E3E42-60E4-4F29-A257-321EC8D66156}" type="presOf" srcId="{7B6AE90D-FD07-43E5-A384-27C37BD7A688}" destId="{DCCAB9D7-299B-4A72-8050-425D83A9CDDE}" srcOrd="0" destOrd="0" presId="urn:microsoft.com/office/officeart/2005/8/layout/orgChart1"/>
    <dgm:cxn modelId="{5C147245-E261-401E-9538-31E9CE0B3A98}" srcId="{F3A8FA4B-5282-4873-BF1C-F9BF65D58BDC}" destId="{6032DDB9-CDB8-4137-9EC3-D40DA8BCB43C}" srcOrd="0" destOrd="0" parTransId="{B7363FAC-3F96-4FBC-9BB7-6F68229FFA6C}" sibTransId="{F05AA650-9CAC-4B44-B193-5325F4EA9B38}"/>
    <dgm:cxn modelId="{5D6CEE4E-35AE-4CF7-8B9F-DB94B4002AF0}" type="presOf" srcId="{CB197C50-BCF8-4080-B19F-A10DE91C2C50}" destId="{D136F727-90F9-42B9-8933-62DCBB9ED973}" srcOrd="0" destOrd="0" presId="urn:microsoft.com/office/officeart/2005/8/layout/orgChart1"/>
    <dgm:cxn modelId="{E7E66D82-BD44-435B-9308-1223C3521EEA}" srcId="{F3A8FA4B-5282-4873-BF1C-F9BF65D58BDC}" destId="{8862643A-79C1-4276-852D-39E8B36622A6}" srcOrd="1" destOrd="0" parTransId="{7B6AE90D-FD07-43E5-A384-27C37BD7A688}" sibTransId="{425C2884-635B-4104-A280-9CAA54738A1E}"/>
    <dgm:cxn modelId="{845EAA94-82F8-4350-A9D7-32C4CD2A6E52}" type="presOf" srcId="{6032DDB9-CDB8-4137-9EC3-D40DA8BCB43C}" destId="{46B30904-D571-4041-BBFB-AB3936B0A48D}" srcOrd="1" destOrd="0" presId="urn:microsoft.com/office/officeart/2005/8/layout/orgChart1"/>
    <dgm:cxn modelId="{41BEA8A8-CFF4-459C-9EC5-E8C245FBFDE3}" type="presOf" srcId="{F3A8FA4B-5282-4873-BF1C-F9BF65D58BDC}" destId="{4B53DB06-B3C0-4ABB-A418-D339228B4863}" srcOrd="0" destOrd="0" presId="urn:microsoft.com/office/officeart/2005/8/layout/orgChart1"/>
    <dgm:cxn modelId="{D0AA0BDC-1309-423D-BE7D-DEFDAC919CC2}" type="presOf" srcId="{6032DDB9-CDB8-4137-9EC3-D40DA8BCB43C}" destId="{63C5DA39-75C2-4E0C-8E5A-FB427EDB6B1F}" srcOrd="0" destOrd="0" presId="urn:microsoft.com/office/officeart/2005/8/layout/orgChart1"/>
    <dgm:cxn modelId="{F0F93C93-4521-4591-86BD-B3266F5AD49B}" type="presParOf" srcId="{D136F727-90F9-42B9-8933-62DCBB9ED973}" destId="{987703C2-0FB8-44EF-971F-ACD45653C50C}" srcOrd="0" destOrd="0" presId="urn:microsoft.com/office/officeart/2005/8/layout/orgChart1"/>
    <dgm:cxn modelId="{5DC76F0F-EF94-4663-A042-0265FEA06E83}" type="presParOf" srcId="{987703C2-0FB8-44EF-971F-ACD45653C50C}" destId="{2949B7D0-686A-42B3-B5D0-CA2BFBD3FA2F}" srcOrd="0" destOrd="0" presId="urn:microsoft.com/office/officeart/2005/8/layout/orgChart1"/>
    <dgm:cxn modelId="{CD414E3F-F9AC-4327-AD4A-1512CB8DB6F1}" type="presParOf" srcId="{2949B7D0-686A-42B3-B5D0-CA2BFBD3FA2F}" destId="{4B53DB06-B3C0-4ABB-A418-D339228B4863}" srcOrd="0" destOrd="0" presId="urn:microsoft.com/office/officeart/2005/8/layout/orgChart1"/>
    <dgm:cxn modelId="{29C88A31-41C7-495E-A1F9-37717B8B438F}" type="presParOf" srcId="{2949B7D0-686A-42B3-B5D0-CA2BFBD3FA2F}" destId="{F923B9B4-935E-4CC7-92D9-B57F18E14590}" srcOrd="1" destOrd="0" presId="urn:microsoft.com/office/officeart/2005/8/layout/orgChart1"/>
    <dgm:cxn modelId="{CBC589C1-6F8F-4DF1-BE2E-8E37F602C0FF}" type="presParOf" srcId="{987703C2-0FB8-44EF-971F-ACD45653C50C}" destId="{224AA500-92E6-48A2-8E7D-4083D761DABB}" srcOrd="1" destOrd="0" presId="urn:microsoft.com/office/officeart/2005/8/layout/orgChart1"/>
    <dgm:cxn modelId="{4B4F3B23-A0B8-4419-945A-9D85CC584861}" type="presParOf" srcId="{224AA500-92E6-48A2-8E7D-4083D761DABB}" destId="{3B0A63C6-6CA7-4A2B-8EFC-EF985495285F}" srcOrd="0" destOrd="0" presId="urn:microsoft.com/office/officeart/2005/8/layout/orgChart1"/>
    <dgm:cxn modelId="{8FAB4C43-FD14-4853-989E-699855F8DFE8}" type="presParOf" srcId="{224AA500-92E6-48A2-8E7D-4083D761DABB}" destId="{0623E177-1527-4763-BBA0-440CF20FCA04}" srcOrd="1" destOrd="0" presId="urn:microsoft.com/office/officeart/2005/8/layout/orgChart1"/>
    <dgm:cxn modelId="{8123A50F-6DC5-4E5B-B880-6CD4F4C20AA0}" type="presParOf" srcId="{0623E177-1527-4763-BBA0-440CF20FCA04}" destId="{540230FB-EA05-4836-A132-DE28226572C2}" srcOrd="0" destOrd="0" presId="urn:microsoft.com/office/officeart/2005/8/layout/orgChart1"/>
    <dgm:cxn modelId="{45456AF9-1D74-464D-94A2-61A0D627EDF6}" type="presParOf" srcId="{540230FB-EA05-4836-A132-DE28226572C2}" destId="{63C5DA39-75C2-4E0C-8E5A-FB427EDB6B1F}" srcOrd="0" destOrd="0" presId="urn:microsoft.com/office/officeart/2005/8/layout/orgChart1"/>
    <dgm:cxn modelId="{A6BA2F5E-2F10-4B98-878A-86B0CF2291D4}" type="presParOf" srcId="{540230FB-EA05-4836-A132-DE28226572C2}" destId="{46B30904-D571-4041-BBFB-AB3936B0A48D}" srcOrd="1" destOrd="0" presId="urn:microsoft.com/office/officeart/2005/8/layout/orgChart1"/>
    <dgm:cxn modelId="{FCC5BE5F-A280-48DA-94F1-E67577829277}" type="presParOf" srcId="{0623E177-1527-4763-BBA0-440CF20FCA04}" destId="{1C7EB7FC-FDC7-4ECA-9318-ACFE868AFDA6}" srcOrd="1" destOrd="0" presId="urn:microsoft.com/office/officeart/2005/8/layout/orgChart1"/>
    <dgm:cxn modelId="{D0521882-0D56-48DE-B748-4CFDD2FB6653}" type="presParOf" srcId="{0623E177-1527-4763-BBA0-440CF20FCA04}" destId="{E452A0CD-5BC9-4B91-8956-62E62080AE3D}" srcOrd="2" destOrd="0" presId="urn:microsoft.com/office/officeart/2005/8/layout/orgChart1"/>
    <dgm:cxn modelId="{7FE1A7FD-1D35-4D70-A908-89F318880BF4}" type="presParOf" srcId="{224AA500-92E6-48A2-8E7D-4083D761DABB}" destId="{DCCAB9D7-299B-4A72-8050-425D83A9CDDE}" srcOrd="2" destOrd="0" presId="urn:microsoft.com/office/officeart/2005/8/layout/orgChart1"/>
    <dgm:cxn modelId="{FE878DCA-AFF3-4F37-8F4D-95C59C813956}" type="presParOf" srcId="{224AA500-92E6-48A2-8E7D-4083D761DABB}" destId="{4A592C3F-2791-426B-8853-47A7AF60075C}" srcOrd="3" destOrd="0" presId="urn:microsoft.com/office/officeart/2005/8/layout/orgChart1"/>
    <dgm:cxn modelId="{D8DF85E2-0025-4AD5-8F54-99B9F49E2F8D}" type="presParOf" srcId="{4A592C3F-2791-426B-8853-47A7AF60075C}" destId="{EB411A5B-39C9-46A2-B7A4-5CBC9DE0F8F0}" srcOrd="0" destOrd="0" presId="urn:microsoft.com/office/officeart/2005/8/layout/orgChart1"/>
    <dgm:cxn modelId="{AFCC807B-E424-43B4-AF88-BA2522D08FA9}" type="presParOf" srcId="{EB411A5B-39C9-46A2-B7A4-5CBC9DE0F8F0}" destId="{822F6B18-3AEE-4BDE-B4E9-C2929ED7EC99}" srcOrd="0" destOrd="0" presId="urn:microsoft.com/office/officeart/2005/8/layout/orgChart1"/>
    <dgm:cxn modelId="{3EBD6A9D-D20A-4ACD-9B25-FF0DE6D8ECA6}" type="presParOf" srcId="{EB411A5B-39C9-46A2-B7A4-5CBC9DE0F8F0}" destId="{59F1CF7A-49D4-4FD2-B947-2161FD987C48}" srcOrd="1" destOrd="0" presId="urn:microsoft.com/office/officeart/2005/8/layout/orgChart1"/>
    <dgm:cxn modelId="{7982F4DE-77E8-4762-94F1-B1511D3A65FD}" type="presParOf" srcId="{4A592C3F-2791-426B-8853-47A7AF60075C}" destId="{F3EB52E9-0E1E-4920-A194-7F0021947F5E}" srcOrd="1" destOrd="0" presId="urn:microsoft.com/office/officeart/2005/8/layout/orgChart1"/>
    <dgm:cxn modelId="{A1D93075-E1AA-41BC-ABAE-64BE956F7D9A}" type="presParOf" srcId="{4A592C3F-2791-426B-8853-47A7AF60075C}" destId="{EA024628-5361-4A4D-A58C-15D757AB968F}" srcOrd="2" destOrd="0" presId="urn:microsoft.com/office/officeart/2005/8/layout/orgChart1"/>
    <dgm:cxn modelId="{641078FB-46A4-4AF3-B565-121E4595703D}" type="presParOf" srcId="{987703C2-0FB8-44EF-971F-ACD45653C50C}" destId="{363EE2C3-DAD7-4DE8-9A17-DA4221F6E2E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535CD9-0718-4AD7-8D1A-88DC10A19F3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D8643923-BAA5-40DF-B7BF-B03518F3CEE1}">
      <dgm:prSet phldrT="[Text]"/>
      <dgm:spPr>
        <a:ln w="19050">
          <a:solidFill>
            <a:schemeClr val="accent2"/>
          </a:solidFill>
        </a:ln>
      </dgm:spPr>
      <dgm:t>
        <a:bodyPr/>
        <a:lstStyle/>
        <a:p>
          <a:r>
            <a:rPr lang="en-US" dirty="0"/>
            <a:t>Complete </a:t>
          </a:r>
          <a:r>
            <a:rPr lang="en-US" b="1" u="sng" dirty="0"/>
            <a:t>ALL</a:t>
          </a:r>
          <a:r>
            <a:rPr lang="en-US" b="0" u="none" dirty="0"/>
            <a:t> fields on the TA.</a:t>
          </a:r>
          <a:endParaRPr lang="en-US" dirty="0"/>
        </a:p>
      </dgm:t>
    </dgm:pt>
    <dgm:pt modelId="{4A0335B4-1FA8-44AC-80AC-14013834EE61}" type="parTrans" cxnId="{1961DB72-32C6-496B-8BC8-6451CA490556}">
      <dgm:prSet/>
      <dgm:spPr/>
      <dgm:t>
        <a:bodyPr/>
        <a:lstStyle/>
        <a:p>
          <a:endParaRPr lang="en-US"/>
        </a:p>
      </dgm:t>
    </dgm:pt>
    <dgm:pt modelId="{D39BBFF8-6899-4A71-99A1-BEF59AA5C804}" type="sibTrans" cxnId="{1961DB72-32C6-496B-8BC8-6451CA490556}">
      <dgm:prSet/>
      <dgm:spPr/>
      <dgm:t>
        <a:bodyPr/>
        <a:lstStyle/>
        <a:p>
          <a:endParaRPr lang="en-US"/>
        </a:p>
      </dgm:t>
    </dgm:pt>
    <dgm:pt modelId="{8244B401-FB80-479D-82D9-B03501DB48B7}">
      <dgm:prSet phldrT="[Text]"/>
      <dgm:spPr>
        <a:ln w="19050">
          <a:solidFill>
            <a:schemeClr val="accent2"/>
          </a:solidFill>
        </a:ln>
      </dgm:spPr>
      <dgm:t>
        <a:bodyPr/>
        <a:lstStyle/>
        <a:p>
          <a:r>
            <a:rPr lang="en-US" dirty="0"/>
            <a:t>List </a:t>
          </a:r>
          <a:r>
            <a:rPr lang="en-US" b="1" u="sng" dirty="0"/>
            <a:t>ALL</a:t>
          </a:r>
          <a:r>
            <a:rPr lang="en-US" b="0" u="none" dirty="0"/>
            <a:t> funding sources on your TA. </a:t>
          </a:r>
        </a:p>
        <a:p>
          <a:r>
            <a:rPr lang="en-US" b="0" u="none" dirty="0"/>
            <a:t>That includes, but is not limited to, Other Funds such as Research, Foundation and FSA.</a:t>
          </a:r>
          <a:endParaRPr lang="en-US" dirty="0"/>
        </a:p>
      </dgm:t>
    </dgm:pt>
    <dgm:pt modelId="{3B62FDD5-4397-44D5-8B9E-A785AE66EFD9}" type="parTrans" cxnId="{9AED0940-78F2-4ED5-B35D-69E509E425BB}">
      <dgm:prSet/>
      <dgm:spPr/>
      <dgm:t>
        <a:bodyPr/>
        <a:lstStyle/>
        <a:p>
          <a:endParaRPr lang="en-US"/>
        </a:p>
      </dgm:t>
    </dgm:pt>
    <dgm:pt modelId="{D7B04F65-FED8-4E90-BA00-384D46797A35}" type="sibTrans" cxnId="{9AED0940-78F2-4ED5-B35D-69E509E425BB}">
      <dgm:prSet/>
      <dgm:spPr/>
      <dgm:t>
        <a:bodyPr/>
        <a:lstStyle/>
        <a:p>
          <a:endParaRPr lang="en-US"/>
        </a:p>
      </dgm:t>
    </dgm:pt>
    <dgm:pt modelId="{259F36FE-5B8F-4E09-93AE-02A76682A921}">
      <dgm:prSet phldrT="[Text]"/>
      <dgm:spPr>
        <a:ln w="19050">
          <a:solidFill>
            <a:schemeClr val="accent2"/>
          </a:solidFill>
        </a:ln>
      </dgm:spPr>
      <dgm:t>
        <a:bodyPr/>
        <a:lstStyle/>
        <a:p>
          <a:r>
            <a:rPr lang="en-US" dirty="0"/>
            <a:t>Use the Per Diem Rate Quick Link on the Travel Page to determine rates for the location you will be staying.  </a:t>
          </a:r>
        </a:p>
        <a:p>
          <a:r>
            <a:rPr lang="en-US" dirty="0"/>
            <a:t>Record these on your TA. </a:t>
          </a:r>
        </a:p>
      </dgm:t>
    </dgm:pt>
    <dgm:pt modelId="{BDAE97A4-81E7-4B61-9CCC-95EFF2A09795}" type="parTrans" cxnId="{9E8D4812-4515-4A22-9F42-D007B5C5D8F5}">
      <dgm:prSet/>
      <dgm:spPr/>
      <dgm:t>
        <a:bodyPr/>
        <a:lstStyle/>
        <a:p>
          <a:endParaRPr lang="en-US"/>
        </a:p>
      </dgm:t>
    </dgm:pt>
    <dgm:pt modelId="{D6EBDDA4-F6CA-48E7-BFCE-D421C1511713}" type="sibTrans" cxnId="{9E8D4812-4515-4A22-9F42-D007B5C5D8F5}">
      <dgm:prSet/>
      <dgm:spPr/>
      <dgm:t>
        <a:bodyPr/>
        <a:lstStyle/>
        <a:p>
          <a:endParaRPr lang="en-US"/>
        </a:p>
      </dgm:t>
    </dgm:pt>
    <dgm:pt modelId="{96500C36-DC6E-4B6E-B120-C47B58F11484}">
      <dgm:prSet phldrT="[Text]"/>
      <dgm:spPr>
        <a:ln w="19050">
          <a:solidFill>
            <a:schemeClr val="accent2"/>
          </a:solidFill>
        </a:ln>
      </dgm:spPr>
      <dgm:t>
        <a:bodyPr/>
        <a:lstStyle/>
        <a:p>
          <a:r>
            <a:rPr lang="en-US" dirty="0"/>
            <a:t>Submit TA to your Supervisor for approval.  You may also need a signature from the funding account’s Authorized Signer (if seeking funds from another department), Dean, or VP.</a:t>
          </a:r>
        </a:p>
      </dgm:t>
    </dgm:pt>
    <dgm:pt modelId="{4FBE4CD9-6D4C-4944-BCCF-770D651A6BC8}" type="parTrans" cxnId="{58DB05E2-118F-4DCE-8BE8-251FA9407A4B}">
      <dgm:prSet/>
      <dgm:spPr/>
      <dgm:t>
        <a:bodyPr/>
        <a:lstStyle/>
        <a:p>
          <a:endParaRPr lang="en-US"/>
        </a:p>
      </dgm:t>
    </dgm:pt>
    <dgm:pt modelId="{BF1DEB54-0B64-4E90-B49B-83E72A018C2E}" type="sibTrans" cxnId="{58DB05E2-118F-4DCE-8BE8-251FA9407A4B}">
      <dgm:prSet/>
      <dgm:spPr/>
      <dgm:t>
        <a:bodyPr/>
        <a:lstStyle/>
        <a:p>
          <a:endParaRPr lang="en-US"/>
        </a:p>
      </dgm:t>
    </dgm:pt>
    <dgm:pt modelId="{311BADB2-B899-425D-93F7-F6E99D9136EE}" type="pres">
      <dgm:prSet presAssocID="{3F535CD9-0718-4AD7-8D1A-88DC10A19F3A}" presName="diagram" presStyleCnt="0">
        <dgm:presLayoutVars>
          <dgm:dir/>
          <dgm:resizeHandles val="exact"/>
        </dgm:presLayoutVars>
      </dgm:prSet>
      <dgm:spPr/>
    </dgm:pt>
    <dgm:pt modelId="{4B061252-4097-4C33-95AC-3EBC0EEFE49C}" type="pres">
      <dgm:prSet presAssocID="{D8643923-BAA5-40DF-B7BF-B03518F3CEE1}" presName="node" presStyleLbl="node1" presStyleIdx="0" presStyleCnt="4">
        <dgm:presLayoutVars>
          <dgm:bulletEnabled val="1"/>
        </dgm:presLayoutVars>
      </dgm:prSet>
      <dgm:spPr/>
    </dgm:pt>
    <dgm:pt modelId="{EB9A2779-8413-4325-A8BC-4DFD64850EC3}" type="pres">
      <dgm:prSet presAssocID="{D39BBFF8-6899-4A71-99A1-BEF59AA5C804}" presName="sibTrans" presStyleCnt="0"/>
      <dgm:spPr/>
    </dgm:pt>
    <dgm:pt modelId="{64D74CAA-09EE-46E1-8707-A920D6751A3E}" type="pres">
      <dgm:prSet presAssocID="{8244B401-FB80-479D-82D9-B03501DB48B7}" presName="node" presStyleLbl="node1" presStyleIdx="1" presStyleCnt="4">
        <dgm:presLayoutVars>
          <dgm:bulletEnabled val="1"/>
        </dgm:presLayoutVars>
      </dgm:prSet>
      <dgm:spPr/>
    </dgm:pt>
    <dgm:pt modelId="{A582B5C6-64DA-493B-9DC4-89D1FB762BEA}" type="pres">
      <dgm:prSet presAssocID="{D7B04F65-FED8-4E90-BA00-384D46797A35}" presName="sibTrans" presStyleCnt="0"/>
      <dgm:spPr/>
    </dgm:pt>
    <dgm:pt modelId="{B83ED98B-5CC2-4EC4-8786-4206408B3BE6}" type="pres">
      <dgm:prSet presAssocID="{259F36FE-5B8F-4E09-93AE-02A76682A921}" presName="node" presStyleLbl="node1" presStyleIdx="2" presStyleCnt="4">
        <dgm:presLayoutVars>
          <dgm:bulletEnabled val="1"/>
        </dgm:presLayoutVars>
      </dgm:prSet>
      <dgm:spPr/>
    </dgm:pt>
    <dgm:pt modelId="{A696390B-466F-4C0D-9B14-1F97D3CEAD01}" type="pres">
      <dgm:prSet presAssocID="{D6EBDDA4-F6CA-48E7-BFCE-D421C1511713}" presName="sibTrans" presStyleCnt="0"/>
      <dgm:spPr/>
    </dgm:pt>
    <dgm:pt modelId="{73DCE52B-E8DC-4180-8DE4-23DC1BDA7028}" type="pres">
      <dgm:prSet presAssocID="{96500C36-DC6E-4B6E-B120-C47B58F11484}" presName="node" presStyleLbl="node1" presStyleIdx="3" presStyleCnt="4">
        <dgm:presLayoutVars>
          <dgm:bulletEnabled val="1"/>
        </dgm:presLayoutVars>
      </dgm:prSet>
      <dgm:spPr/>
    </dgm:pt>
  </dgm:ptLst>
  <dgm:cxnLst>
    <dgm:cxn modelId="{9E8D4812-4515-4A22-9F42-D007B5C5D8F5}" srcId="{3F535CD9-0718-4AD7-8D1A-88DC10A19F3A}" destId="{259F36FE-5B8F-4E09-93AE-02A76682A921}" srcOrd="2" destOrd="0" parTransId="{BDAE97A4-81E7-4B61-9CCC-95EFF2A09795}" sibTransId="{D6EBDDA4-F6CA-48E7-BFCE-D421C1511713}"/>
    <dgm:cxn modelId="{F8B2FD31-850C-4BB5-9B0D-2F5136DCA3B4}" type="presOf" srcId="{96500C36-DC6E-4B6E-B120-C47B58F11484}" destId="{73DCE52B-E8DC-4180-8DE4-23DC1BDA7028}" srcOrd="0" destOrd="0" presId="urn:microsoft.com/office/officeart/2005/8/layout/default"/>
    <dgm:cxn modelId="{3B917A38-EB95-4FCB-8589-ED82C7C05E44}" type="presOf" srcId="{D8643923-BAA5-40DF-B7BF-B03518F3CEE1}" destId="{4B061252-4097-4C33-95AC-3EBC0EEFE49C}" srcOrd="0" destOrd="0" presId="urn:microsoft.com/office/officeart/2005/8/layout/default"/>
    <dgm:cxn modelId="{9AED0940-78F2-4ED5-B35D-69E509E425BB}" srcId="{3F535CD9-0718-4AD7-8D1A-88DC10A19F3A}" destId="{8244B401-FB80-479D-82D9-B03501DB48B7}" srcOrd="1" destOrd="0" parTransId="{3B62FDD5-4397-44D5-8B9E-A785AE66EFD9}" sibTransId="{D7B04F65-FED8-4E90-BA00-384D46797A35}"/>
    <dgm:cxn modelId="{1961DB72-32C6-496B-8BC8-6451CA490556}" srcId="{3F535CD9-0718-4AD7-8D1A-88DC10A19F3A}" destId="{D8643923-BAA5-40DF-B7BF-B03518F3CEE1}" srcOrd="0" destOrd="0" parTransId="{4A0335B4-1FA8-44AC-80AC-14013834EE61}" sibTransId="{D39BBFF8-6899-4A71-99A1-BEF59AA5C804}"/>
    <dgm:cxn modelId="{BEDF6FBF-2DBA-47CE-952A-E70635D8E8F6}" type="presOf" srcId="{259F36FE-5B8F-4E09-93AE-02A76682A921}" destId="{B83ED98B-5CC2-4EC4-8786-4206408B3BE6}" srcOrd="0" destOrd="0" presId="urn:microsoft.com/office/officeart/2005/8/layout/default"/>
    <dgm:cxn modelId="{EE264FCA-C140-48C6-8D98-552A65883B20}" type="presOf" srcId="{8244B401-FB80-479D-82D9-B03501DB48B7}" destId="{64D74CAA-09EE-46E1-8707-A920D6751A3E}" srcOrd="0" destOrd="0" presId="urn:microsoft.com/office/officeart/2005/8/layout/default"/>
    <dgm:cxn modelId="{58DB05E2-118F-4DCE-8BE8-251FA9407A4B}" srcId="{3F535CD9-0718-4AD7-8D1A-88DC10A19F3A}" destId="{96500C36-DC6E-4B6E-B120-C47B58F11484}" srcOrd="3" destOrd="0" parTransId="{4FBE4CD9-6D4C-4944-BCCF-770D651A6BC8}" sibTransId="{BF1DEB54-0B64-4E90-B49B-83E72A018C2E}"/>
    <dgm:cxn modelId="{44134CFE-E608-4390-A533-367E39A86BCA}" type="presOf" srcId="{3F535CD9-0718-4AD7-8D1A-88DC10A19F3A}" destId="{311BADB2-B899-425D-93F7-F6E99D9136EE}" srcOrd="0" destOrd="0" presId="urn:microsoft.com/office/officeart/2005/8/layout/default"/>
    <dgm:cxn modelId="{FE54C5D5-8D8C-4131-BAFD-3988375A7AC2}" type="presParOf" srcId="{311BADB2-B899-425D-93F7-F6E99D9136EE}" destId="{4B061252-4097-4C33-95AC-3EBC0EEFE49C}" srcOrd="0" destOrd="0" presId="urn:microsoft.com/office/officeart/2005/8/layout/default"/>
    <dgm:cxn modelId="{1D9AF3C4-4C57-4E70-B73D-75153E7902B1}" type="presParOf" srcId="{311BADB2-B899-425D-93F7-F6E99D9136EE}" destId="{EB9A2779-8413-4325-A8BC-4DFD64850EC3}" srcOrd="1" destOrd="0" presId="urn:microsoft.com/office/officeart/2005/8/layout/default"/>
    <dgm:cxn modelId="{4ED52402-0BB0-415E-AF42-0DB900678AA9}" type="presParOf" srcId="{311BADB2-B899-425D-93F7-F6E99D9136EE}" destId="{64D74CAA-09EE-46E1-8707-A920D6751A3E}" srcOrd="2" destOrd="0" presId="urn:microsoft.com/office/officeart/2005/8/layout/default"/>
    <dgm:cxn modelId="{1CB88526-75D9-4D33-81F0-598F9627BD5E}" type="presParOf" srcId="{311BADB2-B899-425D-93F7-F6E99D9136EE}" destId="{A582B5C6-64DA-493B-9DC4-89D1FB762BEA}" srcOrd="3" destOrd="0" presId="urn:microsoft.com/office/officeart/2005/8/layout/default"/>
    <dgm:cxn modelId="{0FC75A3B-BEE7-4593-9536-9047F883AD8E}" type="presParOf" srcId="{311BADB2-B899-425D-93F7-F6E99D9136EE}" destId="{B83ED98B-5CC2-4EC4-8786-4206408B3BE6}" srcOrd="4" destOrd="0" presId="urn:microsoft.com/office/officeart/2005/8/layout/default"/>
    <dgm:cxn modelId="{85F4DC2E-2638-449F-B09A-F2B83AE34224}" type="presParOf" srcId="{311BADB2-B899-425D-93F7-F6E99D9136EE}" destId="{A696390B-466F-4C0D-9B14-1F97D3CEAD01}" srcOrd="5" destOrd="0" presId="urn:microsoft.com/office/officeart/2005/8/layout/default"/>
    <dgm:cxn modelId="{FB02E44C-D25B-4D33-8693-CF264554D0A6}" type="presParOf" srcId="{311BADB2-B899-425D-93F7-F6E99D9136EE}" destId="{73DCE52B-E8DC-4180-8DE4-23DC1BDA702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838CF4-A866-4973-80C0-D78E6CB47755}" type="doc">
      <dgm:prSet loTypeId="urn:microsoft.com/office/officeart/2005/8/layout/hProcess10" loCatId="process" qsTypeId="urn:microsoft.com/office/officeart/2005/8/quickstyle/simple1" qsCatId="simple" csTypeId="urn:microsoft.com/office/officeart/2005/8/colors/accent1_2" csCatId="accent1" phldr="1"/>
      <dgm:spPr/>
    </dgm:pt>
    <dgm:pt modelId="{F5F9D3C3-3EE7-4FD3-9F7C-09EAEA3C2691}">
      <dgm:prSet phldrT="[Text]"/>
      <dgm:spPr/>
      <dgm:t>
        <a:bodyPr/>
        <a:lstStyle/>
        <a:p>
          <a:r>
            <a:rPr lang="en-US" dirty="0"/>
            <a:t>Travel and NET Cards</a:t>
          </a:r>
        </a:p>
      </dgm:t>
    </dgm:pt>
    <dgm:pt modelId="{52B3EF6E-70FD-4B8B-B920-2C3FA1002A18}" type="parTrans" cxnId="{5F45E3B8-3335-4521-A422-13E51EB611D7}">
      <dgm:prSet/>
      <dgm:spPr/>
      <dgm:t>
        <a:bodyPr/>
        <a:lstStyle/>
        <a:p>
          <a:endParaRPr lang="en-US"/>
        </a:p>
      </dgm:t>
    </dgm:pt>
    <dgm:pt modelId="{1E429C30-D627-455E-80AF-16F25A828F2D}" type="sibTrans" cxnId="{5F45E3B8-3335-4521-A422-13E51EB611D7}">
      <dgm:prSet/>
      <dgm:spPr/>
      <dgm:t>
        <a:bodyPr/>
        <a:lstStyle/>
        <a:p>
          <a:endParaRPr lang="en-US"/>
        </a:p>
      </dgm:t>
    </dgm:pt>
    <dgm:pt modelId="{BACDB425-BE35-4221-A84D-EBBA361B86B3}" type="pres">
      <dgm:prSet presAssocID="{70838CF4-A866-4973-80C0-D78E6CB47755}" presName="Name0" presStyleCnt="0">
        <dgm:presLayoutVars>
          <dgm:dir/>
          <dgm:resizeHandles val="exact"/>
        </dgm:presLayoutVars>
      </dgm:prSet>
      <dgm:spPr/>
    </dgm:pt>
    <dgm:pt modelId="{332D0BF1-A1AB-424D-99CC-F924A2A132D3}" type="pres">
      <dgm:prSet presAssocID="{F5F9D3C3-3EE7-4FD3-9F7C-09EAEA3C2691}" presName="composite" presStyleCnt="0"/>
      <dgm:spPr/>
    </dgm:pt>
    <dgm:pt modelId="{186B5220-57DC-4299-8A33-AF77F952FAA1}" type="pres">
      <dgm:prSet presAssocID="{F5F9D3C3-3EE7-4FD3-9F7C-09EAEA3C2691}" presName="imagSh" presStyleLbl="bgImgPlace1" presStyleIdx="0" presStyleCnt="1"/>
      <dgm:spPr>
        <a:blipFill>
          <a:blip xmlns:r="http://schemas.openxmlformats.org/officeDocument/2006/relationships" r:embed="rId1"/>
          <a:srcRect/>
          <a:stretch>
            <a:fillRect t="-19000" b="-19000"/>
          </a:stretch>
        </a:blipFill>
      </dgm:spPr>
    </dgm:pt>
    <dgm:pt modelId="{0ECC4D99-FE50-4291-A530-0D74660A0FE9}" type="pres">
      <dgm:prSet presAssocID="{F5F9D3C3-3EE7-4FD3-9F7C-09EAEA3C2691}" presName="txNode" presStyleLbl="node1" presStyleIdx="0" presStyleCnt="1">
        <dgm:presLayoutVars>
          <dgm:bulletEnabled val="1"/>
        </dgm:presLayoutVars>
      </dgm:prSet>
      <dgm:spPr/>
    </dgm:pt>
  </dgm:ptLst>
  <dgm:cxnLst>
    <dgm:cxn modelId="{ACC9815E-8866-4B42-9C93-3CED7E274E1D}" type="presOf" srcId="{70838CF4-A866-4973-80C0-D78E6CB47755}" destId="{BACDB425-BE35-4221-A84D-EBBA361B86B3}" srcOrd="0" destOrd="0" presId="urn:microsoft.com/office/officeart/2005/8/layout/hProcess10"/>
    <dgm:cxn modelId="{A97A7E4B-6D42-4E08-A368-4E33CBF09249}" type="presOf" srcId="{F5F9D3C3-3EE7-4FD3-9F7C-09EAEA3C2691}" destId="{0ECC4D99-FE50-4291-A530-0D74660A0FE9}" srcOrd="0" destOrd="0" presId="urn:microsoft.com/office/officeart/2005/8/layout/hProcess10"/>
    <dgm:cxn modelId="{5F45E3B8-3335-4521-A422-13E51EB611D7}" srcId="{70838CF4-A866-4973-80C0-D78E6CB47755}" destId="{F5F9D3C3-3EE7-4FD3-9F7C-09EAEA3C2691}" srcOrd="0" destOrd="0" parTransId="{52B3EF6E-70FD-4B8B-B920-2C3FA1002A18}" sibTransId="{1E429C30-D627-455E-80AF-16F25A828F2D}"/>
    <dgm:cxn modelId="{E5E6137D-E4F3-4F10-98CF-C5A87CCAC1C5}" type="presParOf" srcId="{BACDB425-BE35-4221-A84D-EBBA361B86B3}" destId="{332D0BF1-A1AB-424D-99CC-F924A2A132D3}" srcOrd="0" destOrd="0" presId="urn:microsoft.com/office/officeart/2005/8/layout/hProcess10"/>
    <dgm:cxn modelId="{83EB2AD3-04DC-48D2-88A0-2AB0B79F7B31}" type="presParOf" srcId="{332D0BF1-A1AB-424D-99CC-F924A2A132D3}" destId="{186B5220-57DC-4299-8A33-AF77F952FAA1}" srcOrd="0" destOrd="0" presId="urn:microsoft.com/office/officeart/2005/8/layout/hProcess10"/>
    <dgm:cxn modelId="{24DF7B08-BED7-4EF7-81E8-26B1E78227C9}" type="presParOf" srcId="{332D0BF1-A1AB-424D-99CC-F924A2A132D3}" destId="{0ECC4D99-FE50-4291-A530-0D74660A0FE9}"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79911-6808-4D88-82A6-A9E26E04B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6EC13B3C-75E6-4C11-96A5-44398D1DEEB4}">
      <dgm:prSet phldrT="[Text]" phldr="1"/>
      <dgm:spPr/>
      <dgm:t>
        <a:bodyPr/>
        <a:lstStyle/>
        <a:p>
          <a:endParaRPr lang="en-US" dirty="0"/>
        </a:p>
      </dgm:t>
    </dgm:pt>
    <dgm:pt modelId="{4AD5EF85-82E5-43AC-A4CB-056741CAB850}" type="parTrans" cxnId="{27B8B3AF-AB46-46E7-874F-1413C297D099}">
      <dgm:prSet/>
      <dgm:spPr/>
      <dgm:t>
        <a:bodyPr/>
        <a:lstStyle/>
        <a:p>
          <a:endParaRPr lang="en-US"/>
        </a:p>
      </dgm:t>
    </dgm:pt>
    <dgm:pt modelId="{036D5035-A68B-446F-80F4-D40F0CFE3EF9}" type="sibTrans" cxnId="{27B8B3AF-AB46-46E7-874F-1413C297D099}">
      <dgm:prSet/>
      <dgm:spPr>
        <a:blipFill>
          <a:blip xmlns:r="http://schemas.openxmlformats.org/officeDocument/2006/relationships" r:embed="rId1"/>
          <a:srcRect/>
          <a:stretch>
            <a:fillRect l="-14000" r="-14000"/>
          </a:stretch>
        </a:blipFill>
      </dgm:spPr>
      <dgm:t>
        <a:bodyPr/>
        <a:lstStyle/>
        <a:p>
          <a:endParaRPr lang="en-US"/>
        </a:p>
      </dgm:t>
    </dgm:pt>
    <dgm:pt modelId="{0A6A3BB9-EF0C-40CC-ACB7-B56DB540A33F}" type="pres">
      <dgm:prSet presAssocID="{60279911-6808-4D88-82A6-A9E26E04BDED}" presName="Name0" presStyleCnt="0">
        <dgm:presLayoutVars>
          <dgm:chMax val="7"/>
          <dgm:chPref val="7"/>
          <dgm:dir/>
        </dgm:presLayoutVars>
      </dgm:prSet>
      <dgm:spPr/>
    </dgm:pt>
    <dgm:pt modelId="{000B40C9-91E2-4E3B-8733-582584034665}" type="pres">
      <dgm:prSet presAssocID="{60279911-6808-4D88-82A6-A9E26E04BDED}" presName="Name1" presStyleCnt="0"/>
      <dgm:spPr/>
    </dgm:pt>
    <dgm:pt modelId="{47B32EF0-5A49-4B30-9751-4DEE63F0D021}" type="pres">
      <dgm:prSet presAssocID="{036D5035-A68B-446F-80F4-D40F0CFE3EF9}" presName="picture_1" presStyleCnt="0"/>
      <dgm:spPr/>
    </dgm:pt>
    <dgm:pt modelId="{938FAC7F-E508-42D3-80F9-9A7645E123CE}" type="pres">
      <dgm:prSet presAssocID="{036D5035-A68B-446F-80F4-D40F0CFE3EF9}" presName="pictureRepeatNode" presStyleLbl="alignImgPlace1" presStyleIdx="0" presStyleCnt="1" custLinFactNeighborX="45321"/>
      <dgm:spPr/>
    </dgm:pt>
    <dgm:pt modelId="{41D1F28C-A0CE-47F3-827B-0F5F68E3C0B2}" type="pres">
      <dgm:prSet presAssocID="{6EC13B3C-75E6-4C11-96A5-44398D1DEEB4}" presName="text_1" presStyleLbl="node1" presStyleIdx="0" presStyleCnt="0" custLinFactNeighborX="-84744" custLinFactNeighborY="55752">
        <dgm:presLayoutVars>
          <dgm:bulletEnabled val="1"/>
        </dgm:presLayoutVars>
      </dgm:prSet>
      <dgm:spPr/>
    </dgm:pt>
  </dgm:ptLst>
  <dgm:cxnLst>
    <dgm:cxn modelId="{41D74E80-A7E9-41E4-86E4-8C334646DBD4}" type="presOf" srcId="{6EC13B3C-75E6-4C11-96A5-44398D1DEEB4}" destId="{41D1F28C-A0CE-47F3-827B-0F5F68E3C0B2}" srcOrd="0" destOrd="0" presId="urn:microsoft.com/office/officeart/2008/layout/CircularPictureCallout"/>
    <dgm:cxn modelId="{27B8B3AF-AB46-46E7-874F-1413C297D099}" srcId="{60279911-6808-4D88-82A6-A9E26E04BDED}" destId="{6EC13B3C-75E6-4C11-96A5-44398D1DEEB4}" srcOrd="0" destOrd="0" parTransId="{4AD5EF85-82E5-43AC-A4CB-056741CAB850}" sibTransId="{036D5035-A68B-446F-80F4-D40F0CFE3EF9}"/>
    <dgm:cxn modelId="{894427DF-BF4A-400E-A7F1-11DB6E47AE10}" type="presOf" srcId="{036D5035-A68B-446F-80F4-D40F0CFE3EF9}" destId="{938FAC7F-E508-42D3-80F9-9A7645E123CE}" srcOrd="0" destOrd="0" presId="urn:microsoft.com/office/officeart/2008/layout/CircularPictureCallout"/>
    <dgm:cxn modelId="{EF75EBF8-AE94-4F27-BB98-A1102DC1D342}" type="presOf" srcId="{60279911-6808-4D88-82A6-A9E26E04BDED}" destId="{0A6A3BB9-EF0C-40CC-ACB7-B56DB540A33F}" srcOrd="0" destOrd="0" presId="urn:microsoft.com/office/officeart/2008/layout/CircularPictureCallout"/>
    <dgm:cxn modelId="{1031C368-F870-4791-B33C-D42AB334D8E9}" type="presParOf" srcId="{0A6A3BB9-EF0C-40CC-ACB7-B56DB540A33F}" destId="{000B40C9-91E2-4E3B-8733-582584034665}" srcOrd="0" destOrd="0" presId="urn:microsoft.com/office/officeart/2008/layout/CircularPictureCallout"/>
    <dgm:cxn modelId="{372CC67B-5925-4194-A7A4-62B676E50692}" type="presParOf" srcId="{000B40C9-91E2-4E3B-8733-582584034665}" destId="{47B32EF0-5A49-4B30-9751-4DEE63F0D021}" srcOrd="0" destOrd="0" presId="urn:microsoft.com/office/officeart/2008/layout/CircularPictureCallout"/>
    <dgm:cxn modelId="{17235882-4D01-42F7-BD8A-AF1BF65CF948}" type="presParOf" srcId="{47B32EF0-5A49-4B30-9751-4DEE63F0D021}" destId="{938FAC7F-E508-42D3-80F9-9A7645E123CE}" srcOrd="0" destOrd="0" presId="urn:microsoft.com/office/officeart/2008/layout/CircularPictureCallout"/>
    <dgm:cxn modelId="{F4D9F57F-BABC-4AC1-BE21-5415D43B5892}" type="presParOf" srcId="{000B40C9-91E2-4E3B-8733-582584034665}" destId="{41D1F28C-A0CE-47F3-827B-0F5F68E3C0B2}"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375622" y="355004"/>
          <a:ext cx="5680075" cy="5680075"/>
        </a:xfrm>
        <a:prstGeom prst="ellipse">
          <a:avLst/>
        </a:prstGeom>
        <a:blipFill>
          <a:blip xmlns:r="http://schemas.openxmlformats.org/officeDocument/2006/relationships" r:embed="rId1"/>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AB9D7-299B-4A72-8050-425D83A9CDDE}">
      <dsp:nvSpPr>
        <dsp:cNvPr id="0" name=""/>
        <dsp:cNvSpPr/>
      </dsp:nvSpPr>
      <dsp:spPr>
        <a:xfrm>
          <a:off x="3494196" y="1027580"/>
          <a:ext cx="1533059" cy="1449655"/>
        </a:xfrm>
        <a:custGeom>
          <a:avLst/>
          <a:gdLst/>
          <a:ahLst/>
          <a:cxnLst/>
          <a:rect l="0" t="0" r="0" b="0"/>
          <a:pathLst>
            <a:path>
              <a:moveTo>
                <a:pt x="0" y="0"/>
              </a:moveTo>
              <a:lnTo>
                <a:pt x="0" y="868835"/>
              </a:lnTo>
              <a:lnTo>
                <a:pt x="1533059" y="868835"/>
              </a:lnTo>
              <a:lnTo>
                <a:pt x="1533059" y="144965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0A63C6-6CA7-4A2B-8EFC-EF985495285F}">
      <dsp:nvSpPr>
        <dsp:cNvPr id="0" name=""/>
        <dsp:cNvSpPr/>
      </dsp:nvSpPr>
      <dsp:spPr>
        <a:xfrm>
          <a:off x="1849370" y="1027580"/>
          <a:ext cx="1644825" cy="1454135"/>
        </a:xfrm>
        <a:custGeom>
          <a:avLst/>
          <a:gdLst/>
          <a:ahLst/>
          <a:cxnLst/>
          <a:rect l="0" t="0" r="0" b="0"/>
          <a:pathLst>
            <a:path>
              <a:moveTo>
                <a:pt x="1644825" y="0"/>
              </a:moveTo>
              <a:lnTo>
                <a:pt x="1644825" y="873316"/>
              </a:lnTo>
              <a:lnTo>
                <a:pt x="0" y="873316"/>
              </a:lnTo>
              <a:lnTo>
                <a:pt x="0" y="14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53DB06-B3C0-4ABB-A418-D339228B4863}">
      <dsp:nvSpPr>
        <dsp:cNvPr id="0" name=""/>
        <dsp:cNvSpPr/>
      </dsp:nvSpPr>
      <dsp:spPr>
        <a:xfrm>
          <a:off x="914693" y="0"/>
          <a:ext cx="5159004" cy="102758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Are you traveling </a:t>
          </a:r>
          <a:r>
            <a:rPr lang="en-US" sz="2000" b="1" kern="1200" dirty="0"/>
            <a:t>more </a:t>
          </a:r>
          <a:r>
            <a:rPr lang="en-US" sz="2000" b="0" kern="1200" dirty="0"/>
            <a:t>than 35 miles from both your official work station </a:t>
          </a:r>
          <a:r>
            <a:rPr lang="en-US" sz="2000" b="0" u="sng" kern="1200" dirty="0"/>
            <a:t>and</a:t>
          </a:r>
          <a:r>
            <a:rPr lang="en-US" sz="2000" b="0" u="none" kern="1200" dirty="0"/>
            <a:t> home?</a:t>
          </a:r>
          <a:endParaRPr lang="en-US" sz="2000" kern="1200" dirty="0"/>
        </a:p>
      </dsp:txBody>
      <dsp:txXfrm>
        <a:off x="914693" y="0"/>
        <a:ext cx="5159004" cy="1027580"/>
      </dsp:txXfrm>
    </dsp:sp>
    <dsp:sp modelId="{63C5DA39-75C2-4E0C-8E5A-FB427EDB6B1F}">
      <dsp:nvSpPr>
        <dsp:cNvPr id="0" name=""/>
        <dsp:cNvSpPr/>
      </dsp:nvSpPr>
      <dsp:spPr>
        <a:xfrm>
          <a:off x="414608" y="2481716"/>
          <a:ext cx="2869524" cy="147453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“No,” you are most likely </a:t>
          </a:r>
          <a:r>
            <a:rPr lang="en-US" sz="2000" b="1" kern="1200" dirty="0"/>
            <a:t>not</a:t>
          </a:r>
          <a:r>
            <a:rPr lang="en-US" sz="2000" b="0" kern="1200" dirty="0"/>
            <a:t> entitled to reimbursement as this is not considered Travel Status.*</a:t>
          </a:r>
          <a:endParaRPr lang="en-US" sz="2000" kern="1200" dirty="0"/>
        </a:p>
      </dsp:txBody>
      <dsp:txXfrm>
        <a:off x="414608" y="2481716"/>
        <a:ext cx="2869524" cy="1474534"/>
      </dsp:txXfrm>
    </dsp:sp>
    <dsp:sp modelId="{822F6B18-3AEE-4BDE-B4E9-C2929ED7EC99}">
      <dsp:nvSpPr>
        <dsp:cNvPr id="0" name=""/>
        <dsp:cNvSpPr/>
      </dsp:nvSpPr>
      <dsp:spPr>
        <a:xfrm>
          <a:off x="3631573" y="2477235"/>
          <a:ext cx="2791363" cy="1486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If “Yes,” you are eligible for reimbursement as you are considered in Travel Status.</a:t>
          </a:r>
        </a:p>
      </dsp:txBody>
      <dsp:txXfrm>
        <a:off x="3631573" y="2477235"/>
        <a:ext cx="2791363" cy="1486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61252-4097-4C33-95AC-3EBC0EEFE49C}">
      <dsp:nvSpPr>
        <dsp:cNvPr id="0" name=""/>
        <dsp:cNvSpPr/>
      </dsp:nvSpPr>
      <dsp:spPr>
        <a:xfrm>
          <a:off x="641"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Complete </a:t>
          </a:r>
          <a:r>
            <a:rPr lang="en-US" sz="1400" b="1" u="sng" kern="1200" dirty="0"/>
            <a:t>ALL</a:t>
          </a:r>
          <a:r>
            <a:rPr lang="en-US" sz="1400" b="0" u="none" kern="1200" dirty="0"/>
            <a:t> fields on the TA.</a:t>
          </a:r>
          <a:endParaRPr lang="en-US" sz="1400" kern="1200" dirty="0"/>
        </a:p>
      </dsp:txBody>
      <dsp:txXfrm>
        <a:off x="641" y="567152"/>
        <a:ext cx="2500659" cy="1500395"/>
      </dsp:txXfrm>
    </dsp:sp>
    <dsp:sp modelId="{64D74CAA-09EE-46E1-8707-A920D6751A3E}">
      <dsp:nvSpPr>
        <dsp:cNvPr id="0" name=""/>
        <dsp:cNvSpPr/>
      </dsp:nvSpPr>
      <dsp:spPr>
        <a:xfrm>
          <a:off x="2751366" y="567152"/>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 </a:t>
          </a:r>
          <a:r>
            <a:rPr lang="en-US" sz="1400" b="1" u="sng" kern="1200" dirty="0"/>
            <a:t>ALL</a:t>
          </a:r>
          <a:r>
            <a:rPr lang="en-US" sz="1400" b="0" u="none" kern="1200" dirty="0"/>
            <a:t> funding sources on your TA. </a:t>
          </a:r>
        </a:p>
        <a:p>
          <a:pPr marL="0" lvl="0" indent="0" algn="ctr" defTabSz="622300">
            <a:lnSpc>
              <a:spcPct val="90000"/>
            </a:lnSpc>
            <a:spcBef>
              <a:spcPct val="0"/>
            </a:spcBef>
            <a:spcAft>
              <a:spcPct val="35000"/>
            </a:spcAft>
            <a:buNone/>
          </a:pPr>
          <a:r>
            <a:rPr lang="en-US" sz="1400" b="0" u="none" kern="1200" dirty="0"/>
            <a:t>That includes, but is not limited to, Other Funds such as Research, Foundation and FSA.</a:t>
          </a:r>
          <a:endParaRPr lang="en-US" sz="1400" kern="1200" dirty="0"/>
        </a:p>
      </dsp:txBody>
      <dsp:txXfrm>
        <a:off x="2751366" y="567152"/>
        <a:ext cx="2500659" cy="1500395"/>
      </dsp:txXfrm>
    </dsp:sp>
    <dsp:sp modelId="{B83ED98B-5CC2-4EC4-8786-4206408B3BE6}">
      <dsp:nvSpPr>
        <dsp:cNvPr id="0" name=""/>
        <dsp:cNvSpPr/>
      </dsp:nvSpPr>
      <dsp:spPr>
        <a:xfrm>
          <a:off x="641"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Use the Per Diem Rate Quick Link on the Travel Page to determine rates for the location you will be staying.  </a:t>
          </a:r>
        </a:p>
        <a:p>
          <a:pPr marL="0" lvl="0" indent="0" algn="ctr" defTabSz="622300">
            <a:lnSpc>
              <a:spcPct val="90000"/>
            </a:lnSpc>
            <a:spcBef>
              <a:spcPct val="0"/>
            </a:spcBef>
            <a:spcAft>
              <a:spcPct val="35000"/>
            </a:spcAft>
            <a:buNone/>
          </a:pPr>
          <a:r>
            <a:rPr lang="en-US" sz="1400" kern="1200" dirty="0"/>
            <a:t>Record these on your TA. </a:t>
          </a:r>
        </a:p>
      </dsp:txBody>
      <dsp:txXfrm>
        <a:off x="641" y="2317613"/>
        <a:ext cx="2500659" cy="1500395"/>
      </dsp:txXfrm>
    </dsp:sp>
    <dsp:sp modelId="{73DCE52B-E8DC-4180-8DE4-23DC1BDA7028}">
      <dsp:nvSpPr>
        <dsp:cNvPr id="0" name=""/>
        <dsp:cNvSpPr/>
      </dsp:nvSpPr>
      <dsp:spPr>
        <a:xfrm>
          <a:off x="2751366" y="2317613"/>
          <a:ext cx="2500659" cy="1500395"/>
        </a:xfrm>
        <a:prstGeom prst="rect">
          <a:avLst/>
        </a:prstGeom>
        <a:solidFill>
          <a:schemeClr val="lt1">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Submit TA to your Supervisor for approval.  You may also need a signature from the funding account’s Authorized Signer (if seeking funds from another department), Dean, or VP.</a:t>
          </a:r>
        </a:p>
      </dsp:txBody>
      <dsp:txXfrm>
        <a:off x="2751366" y="2317613"/>
        <a:ext cx="2500659" cy="15003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5220-57DC-4299-8A33-AF77F952FAA1}">
      <dsp:nvSpPr>
        <dsp:cNvPr id="0" name=""/>
        <dsp:cNvSpPr/>
      </dsp:nvSpPr>
      <dsp:spPr>
        <a:xfrm>
          <a:off x="2976" y="0"/>
          <a:ext cx="5237440" cy="2539007"/>
        </a:xfrm>
        <a:prstGeom prst="roundRect">
          <a:avLst>
            <a:gd name="adj" fmla="val 10000"/>
          </a:avLst>
        </a:prstGeom>
        <a:blipFill>
          <a:blip xmlns:r="http://schemas.openxmlformats.org/officeDocument/2006/relationships" r:embed="rId1"/>
          <a:srcRect/>
          <a:stretch>
            <a:fillRect t="-19000" b="-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CC4D99-FE50-4291-A530-0D74660A0FE9}">
      <dsp:nvSpPr>
        <dsp:cNvPr id="0" name=""/>
        <dsp:cNvSpPr/>
      </dsp:nvSpPr>
      <dsp:spPr>
        <a:xfrm>
          <a:off x="855583" y="1523404"/>
          <a:ext cx="5237440" cy="2539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dirty="0"/>
            <a:t>Travel and NET Cards</a:t>
          </a:r>
        </a:p>
      </dsp:txBody>
      <dsp:txXfrm>
        <a:off x="929948" y="1597769"/>
        <a:ext cx="5088710" cy="2390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FAC7F-E508-42D3-80F9-9A7645E123CE}">
      <dsp:nvSpPr>
        <dsp:cNvPr id="0" name=""/>
        <dsp:cNvSpPr/>
      </dsp:nvSpPr>
      <dsp:spPr>
        <a:xfrm>
          <a:off x="5414304" y="355004"/>
          <a:ext cx="5680075" cy="5680075"/>
        </a:xfrm>
        <a:prstGeom prst="ellipse">
          <a:avLst/>
        </a:prstGeom>
        <a:blipFill>
          <a:blip xmlns:r="http://schemas.openxmlformats.org/officeDocument/2006/relationships" r:embed="rId1"/>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1F28C-A0CE-47F3-827B-0F5F68E3C0B2}">
      <dsp:nvSpPr>
        <dsp:cNvPr id="0" name=""/>
        <dsp:cNvSpPr/>
      </dsp:nvSpPr>
      <dsp:spPr>
        <a:xfrm>
          <a:off x="781796" y="4416153"/>
          <a:ext cx="3635248" cy="187442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dirty="0"/>
        </a:p>
      </dsp:txBody>
      <dsp:txXfrm>
        <a:off x="781796" y="4416153"/>
        <a:ext cx="3635248" cy="1874424"/>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3/11/2024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3/11/2024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en-US" dirty="0"/>
              <a:t>You can’t just go… We need to know.  Before starting, talk about upcoming changes to travel page, policies, forms, etc.  Also, mention that this is a general overview and, due to time restrictions, will not cover </a:t>
            </a:r>
            <a:r>
              <a:rPr lang="en-US" i="1" dirty="0"/>
              <a:t>everything</a:t>
            </a:r>
            <a:r>
              <a:rPr lang="en-US" i="0" dirty="0"/>
              <a:t>.  It is the employee’s responsibility to know all travel guidelines.  Not knowing a rule </a:t>
            </a:r>
            <a:r>
              <a:rPr lang="en-US" i="0"/>
              <a:t>or regulation does not mean it doesn’t apply to you.</a:t>
            </a:r>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21</a:t>
            </a:fld>
            <a:endParaRPr lang="en-US" dirty="0"/>
          </a:p>
        </p:txBody>
      </p:sp>
    </p:spTree>
    <p:extLst>
      <p:ext uri="{BB962C8B-B14F-4D97-AF65-F5344CB8AC3E}">
        <p14:creationId xmlns:p14="http://schemas.microsoft.com/office/powerpoint/2010/main" val="146880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trip spans more than one CC statement, multiple Travel Vouchers will need to be turned in.  Please mark TV as either partial or final to let Accounting know if more receipts, etc. for your trip are coming.</a:t>
            </a:r>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8412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1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the Lesser of Mileage rule which applies to proximity travel from OSC.</a:t>
            </a:r>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37765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mention that TAs are required for ALL trips.  Even if you are traveling from campus to the Incubator, you are supposed to turn in a TA.  Short distance TAs are for insurance purposes only and don’t need to be turned in to Accounting, but kept on file within your department.  You also want to include your Over Per Diem Lodging Justification and Personal vs. Rental Vehicle Comparison forms.</a:t>
            </a:r>
          </a:p>
          <a:p>
            <a:endParaRPr lang="en-US" dirty="0"/>
          </a:p>
          <a:p>
            <a:r>
              <a:rPr lang="en-US" dirty="0"/>
              <a:t>$500+ requires Dean’s approval.  $2,500+ requires VP approval.</a:t>
            </a:r>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55374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67911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86821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09551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using a Travel or NET card, meals should be kept at or below the allowed per diem for the trip.  If the amount spent on meals exceeds per diem, the traveler will be responsible to reimburse SUNY Fredonia for the overage.</a:t>
            </a:r>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255085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96164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6458601"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10491266"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7144406"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11488701"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4141909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284542"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4317207"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970347"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5314642"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6242886"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6242887"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6242887"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97678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Tree>
    <p:extLst>
      <p:ext uri="{BB962C8B-B14F-4D97-AF65-F5344CB8AC3E}">
        <p14:creationId xmlns:p14="http://schemas.microsoft.com/office/powerpoint/2010/main" val="86509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2590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540747" y="4350527"/>
            <a:ext cx="1919693" cy="284693"/>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MARGIE'S TRAVEL</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0" y="798384"/>
            <a:ext cx="1" cy="2188805"/>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sp>
        <p:nvSpPr>
          <p:cNvPr id="19" name="Shape 61">
            <a:extLst>
              <a:ext uri="{FF2B5EF4-FFF2-40B4-BE49-F238E27FC236}">
                <a16:creationId xmlns:a16="http://schemas.microsoft.com/office/drawing/2014/main" id="{B3E93633-ABFF-9C4A-BBE4-734B074DB938}"/>
              </a:ext>
            </a:extLst>
          </p:cNvPr>
          <p:cNvSpPr/>
          <p:nvPr userDrawn="1"/>
        </p:nvSpPr>
        <p:spPr>
          <a:xfrm>
            <a:off x="129758" y="5998559"/>
            <a:ext cx="537006" cy="715581"/>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4400" b="1" i="0" spc="0" dirty="0">
                <a:solidFill>
                  <a:schemeClr val="tx2"/>
                </a:solidFill>
                <a:latin typeface="+mj-lt"/>
                <a:cs typeface="Gill Sans" panose="020B0502020104020203" pitchFamily="34" charset="-79"/>
              </a:rPr>
              <a:t>M</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66" r:id="rId11"/>
    <p:sldLayoutId id="2147483684" r:id="rId12"/>
    <p:sldLayoutId id="2147483678" r:id="rId13"/>
    <p:sldLayoutId id="2147483679" r:id="rId14"/>
    <p:sldLayoutId id="2147483672" r:id="rId15"/>
    <p:sldLayoutId id="2147483683" r:id="rId16"/>
    <p:sldLayoutId id="2147483675" r:id="rId17"/>
    <p:sldLayoutId id="2147483681" r:id="rId18"/>
    <p:sldLayoutId id="2147483682" r:id="rId19"/>
    <p:sldLayoutId id="2147483671" r:id="rId20"/>
    <p:sldLayoutId id="2147483677" r:id="rId21"/>
    <p:sldLayoutId id="2147483676" r:id="rId22"/>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gsa.gov/" TargetMode="Externa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www.osc.state.ny.us/agencies/travel/meals.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Woman walking in big city">
            <a:extLst>
              <a:ext uri="{FF2B5EF4-FFF2-40B4-BE49-F238E27FC236}">
                <a16:creationId xmlns:a16="http://schemas.microsoft.com/office/drawing/2014/main" id="{ECA3BA48-F34B-6346-ABF0-1EE5BC4FF2B8}"/>
              </a:ext>
            </a:extLst>
          </p:cNvPr>
          <p:cNvPicPr>
            <a:picLocks noGrp="1" noChangeAspect="1"/>
          </p:cNvPicPr>
          <p:nvPr>
            <p:ph type="pic" sz="quarter" idx="13"/>
          </p:nvPr>
        </p:nvPicPr>
        <p:blipFill rotWithShape="1">
          <a:blip r:embed="rId3"/>
          <a:srcRect t="35194" r="26570" b="8624"/>
          <a:stretch/>
        </p:blipFill>
        <p:spPr>
          <a:xfrm>
            <a:off x="838200" y="0"/>
            <a:ext cx="11353800" cy="5791201"/>
          </a:xfrm>
        </p:spPr>
      </p:pic>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200" y="2805953"/>
            <a:ext cx="6548438" cy="2383906"/>
          </a:xfrm>
        </p:spPr>
        <p:txBody>
          <a:bodyPr/>
          <a:lstStyle/>
          <a:p>
            <a:r>
              <a:rPr lang="en-US" sz="8000" dirty="0"/>
              <a:t>Going on a Business Trip?</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199" y="5486400"/>
            <a:ext cx="6966858" cy="381707"/>
          </a:xfrm>
        </p:spPr>
        <p:txBody>
          <a:bodyPr>
            <a:normAutofit/>
          </a:bodyPr>
          <a:lstStyle/>
          <a:p>
            <a:r>
              <a:rPr lang="en-US" dirty="0"/>
              <a:t>An Overview of Travel Guidelines (Policy #810)</a:t>
            </a:r>
          </a:p>
          <a:p>
            <a:endParaRPr lang="en-US" dirty="0"/>
          </a:p>
        </p:txBody>
      </p:sp>
      <p:pic>
        <p:nvPicPr>
          <p:cNvPr id="7" name="image1.jpeg">
            <a:extLst>
              <a:ext uri="{FF2B5EF4-FFF2-40B4-BE49-F238E27FC236}">
                <a16:creationId xmlns:a16="http://schemas.microsoft.com/office/drawing/2014/main" id="{F4E27FBF-05AD-488C-A9C9-13E2DC44515E}"/>
              </a:ext>
            </a:extLst>
          </p:cNvPr>
          <p:cNvPicPr/>
          <p:nvPr/>
        </p:nvPicPr>
        <p:blipFill>
          <a:blip r:embed="rId4" cstate="print"/>
          <a:stretch>
            <a:fillRect/>
          </a:stretch>
        </p:blipFill>
        <p:spPr>
          <a:xfrm>
            <a:off x="1393371" y="251077"/>
            <a:ext cx="4563675" cy="2013151"/>
          </a:xfrm>
          <a:prstGeom prst="rect">
            <a:avLst/>
          </a:prstGeom>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rcRect t="8366" b="8366"/>
          <a:stretch>
            <a:fillRect/>
          </a:stretch>
        </p:blipFill>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1148373" y="1589315"/>
            <a:ext cx="5445858" cy="764198"/>
          </a:xfrm>
        </p:spPr>
        <p:txBody>
          <a:bodyPr/>
          <a:lstStyle/>
          <a:p>
            <a:r>
              <a:rPr lang="en-US" dirty="0"/>
              <a:t>Transportation</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1148373" y="2536371"/>
            <a:ext cx="5445858" cy="2907500"/>
          </a:xfrm>
        </p:spPr>
        <p:txBody>
          <a:bodyPr/>
          <a:lstStyle/>
          <a:p>
            <a:r>
              <a:rPr lang="en-US" sz="2000" dirty="0"/>
              <a:t>Travelers should use the most efficient and cost-effective method of transportation available. Often, this means using a common carrier such as an airplane, train, bus or taxicab. The choice of transportation method must be in the best interest of the state.  Travelers should obtain the lowest cost coach equivalent accommodations available.</a:t>
            </a:r>
          </a:p>
          <a:p>
            <a:endParaRPr lang="en-US" dirty="0"/>
          </a:p>
        </p:txBody>
      </p:sp>
    </p:spTree>
    <p:extLst>
      <p:ext uri="{BB962C8B-B14F-4D97-AF65-F5344CB8AC3E}">
        <p14:creationId xmlns:p14="http://schemas.microsoft.com/office/powerpoint/2010/main" val="274988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Airfare &amp; Amtrak</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200401"/>
          </a:xfrm>
        </p:spPr>
        <p:txBody>
          <a:bodyPr>
            <a:normAutofit fontScale="92500" lnSpcReduction="10000"/>
          </a:bodyPr>
          <a:lstStyle/>
          <a:p>
            <a:pPr marL="285750" lvl="0" indent="-285750">
              <a:buFont typeface="Arial" panose="020B0604020202020204" pitchFamily="34" charset="0"/>
              <a:buChar char="•"/>
            </a:pPr>
            <a:r>
              <a:rPr lang="en-US" dirty="0"/>
              <a:t>Purchase airfare and Amtrak fares with a state-issued credit card through Direct Travel's </a:t>
            </a:r>
            <a:r>
              <a:rPr lang="en-US" i="1" dirty="0"/>
              <a:t>Concur</a:t>
            </a:r>
            <a:r>
              <a:rPr lang="en-US" dirty="0"/>
              <a:t> software. </a:t>
            </a:r>
          </a:p>
          <a:p>
            <a:pPr marL="285750" lvl="0" indent="-285750">
              <a:buFont typeface="Arial" panose="020B0604020202020204" pitchFamily="34" charset="0"/>
              <a:buChar char="•"/>
            </a:pPr>
            <a:r>
              <a:rPr lang="en-US" dirty="0"/>
              <a:t>Only coach or economy fare is reimbursable. </a:t>
            </a:r>
          </a:p>
          <a:p>
            <a:pPr marL="285750" lvl="0" indent="-285750">
              <a:buFont typeface="Arial" panose="020B0604020202020204" pitchFamily="34" charset="0"/>
              <a:buChar char="•"/>
            </a:pPr>
            <a:r>
              <a:rPr lang="en-US" dirty="0"/>
              <a:t>Pre-boarding fees are not reimbursable.</a:t>
            </a:r>
          </a:p>
          <a:p>
            <a:pPr marL="285750" lvl="0" indent="-285750">
              <a:buFont typeface="Arial" panose="020B0604020202020204" pitchFamily="34" charset="0"/>
              <a:buChar char="•"/>
            </a:pPr>
            <a:r>
              <a:rPr lang="en-US" dirty="0"/>
              <a:t>Airfare cost comparison may be necessary to justify method of transportation, times of travel, or if personal travel is combined with business travel.</a:t>
            </a:r>
          </a:p>
          <a:p>
            <a:pPr marL="285750" lvl="0" indent="-285750">
              <a:buFont typeface="Arial" panose="020B0604020202020204" pitchFamily="34" charset="0"/>
              <a:buChar char="•"/>
            </a:pPr>
            <a:r>
              <a:rPr lang="en-US" dirty="0"/>
              <a:t>Rail travel in excess of 200 miles one way may be business class.</a:t>
            </a:r>
          </a:p>
          <a:p>
            <a:endParaRPr lang="en-US" dirty="0"/>
          </a:p>
        </p:txBody>
      </p:sp>
    </p:spTree>
    <p:extLst>
      <p:ext uri="{BB962C8B-B14F-4D97-AF65-F5344CB8AC3E}">
        <p14:creationId xmlns:p14="http://schemas.microsoft.com/office/powerpoint/2010/main" val="247384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a:off x="831850" y="0"/>
            <a:ext cx="11360149"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914400" y="1589315"/>
            <a:ext cx="5679831" cy="764198"/>
          </a:xfrm>
        </p:spPr>
        <p:txBody>
          <a:bodyPr/>
          <a:lstStyle/>
          <a:p>
            <a:r>
              <a:rPr lang="en-US" dirty="0"/>
              <a:t>Rental Car</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831850" y="2353514"/>
            <a:ext cx="5762381" cy="3339716"/>
          </a:xfrm>
        </p:spPr>
        <p:txBody>
          <a:bodyPr>
            <a:normAutofit fontScale="92500" lnSpcReduction="10000"/>
          </a:bodyPr>
          <a:lstStyle/>
          <a:p>
            <a:pPr marL="285750" indent="-285750">
              <a:buFont typeface="Arial" panose="020B0604020202020204" pitchFamily="34" charset="0"/>
              <a:buChar char="•"/>
            </a:pPr>
            <a:r>
              <a:rPr lang="en-US" dirty="0"/>
              <a:t>When the use of a </a:t>
            </a:r>
            <a:r>
              <a:rPr lang="en-US" b="1" dirty="0"/>
              <a:t>rental vehicle</a:t>
            </a:r>
            <a:r>
              <a:rPr lang="en-US" dirty="0"/>
              <a:t> is necessary, prudent and less expensive than common carrier, travelers should use the New York State Enterprise/National or Hertz Rental Contracts.</a:t>
            </a:r>
          </a:p>
          <a:p>
            <a:pPr marL="285750" lvl="0" indent="-285750">
              <a:buFont typeface="Arial" panose="020B0604020202020204" pitchFamily="34" charset="0"/>
              <a:buChar char="•"/>
            </a:pPr>
            <a:r>
              <a:rPr lang="en-US" dirty="0"/>
              <a:t>When renting a vehicle for State business, the traveler should rent in the name of New York State and sign the agreement as an agent for the State.</a:t>
            </a:r>
          </a:p>
          <a:p>
            <a:pPr marL="285750" indent="-285750">
              <a:buFont typeface="Arial" panose="020B0604020202020204" pitchFamily="34" charset="0"/>
              <a:buChar char="•"/>
            </a:pPr>
            <a:r>
              <a:rPr lang="en-US" b="1" dirty="0">
                <a:solidFill>
                  <a:srgbClr val="FF0000"/>
                </a:solidFill>
              </a:rPr>
              <a:t>Up to a “standard” size vehicle rental is allowable.</a:t>
            </a:r>
            <a:r>
              <a:rPr lang="en-US" dirty="0">
                <a:solidFill>
                  <a:srgbClr val="FF0000"/>
                </a:solidFill>
              </a:rPr>
              <a:t>  </a:t>
            </a:r>
            <a:r>
              <a:rPr lang="en-US" dirty="0"/>
              <a:t>If larger vehicle is required, written justification must be included with rental car receipt.</a:t>
            </a:r>
          </a:p>
          <a:p>
            <a:endParaRPr lang="en-US" dirty="0"/>
          </a:p>
        </p:txBody>
      </p:sp>
      <p:sp>
        <p:nvSpPr>
          <p:cNvPr id="2" name="TextBox 1">
            <a:extLst>
              <a:ext uri="{FF2B5EF4-FFF2-40B4-BE49-F238E27FC236}">
                <a16:creationId xmlns:a16="http://schemas.microsoft.com/office/drawing/2014/main" id="{AEF2F944-908A-4700-A356-2B37753AED02}"/>
              </a:ext>
            </a:extLst>
          </p:cNvPr>
          <p:cNvSpPr txBox="1"/>
          <p:nvPr/>
        </p:nvSpPr>
        <p:spPr>
          <a:xfrm>
            <a:off x="7162800" y="1219200"/>
            <a:ext cx="4789714" cy="5324535"/>
          </a:xfrm>
          <a:prstGeom prst="rect">
            <a:avLst/>
          </a:prstGeom>
          <a:solidFill>
            <a:schemeClr val="bg1"/>
          </a:solidFill>
        </p:spPr>
        <p:txBody>
          <a:bodyPr wrap="square" rtlCol="0">
            <a:spAutoFit/>
          </a:bodyPr>
          <a:lstStyle/>
          <a:p>
            <a:r>
              <a:rPr lang="en-US" sz="2800" b="1" dirty="0">
                <a:solidFill>
                  <a:srgbClr val="FF0000"/>
                </a:solidFill>
              </a:rPr>
              <a:t>IMPORTANT!</a:t>
            </a:r>
          </a:p>
          <a:p>
            <a:endParaRPr lang="en-US" sz="2400" dirty="0"/>
          </a:p>
          <a:p>
            <a:r>
              <a:rPr lang="en-US" sz="2400" dirty="0"/>
              <a:t>The state-issued Travel/NET card provides full insurance coverage and should be used for all rentals that are 31 days or less.  If the state-issued card is used, additional insurance should NOT be purchased.  If the state-issued card is not used, it is recommended that the traveler purchase the collision damage waiver.  (This is the only additional coverage that is reimbursable.)</a:t>
            </a:r>
          </a:p>
          <a:p>
            <a:endParaRPr lang="en-US" sz="2400" dirty="0"/>
          </a:p>
        </p:txBody>
      </p:sp>
    </p:spTree>
    <p:extLst>
      <p:ext uri="{BB962C8B-B14F-4D97-AF65-F5344CB8AC3E}">
        <p14:creationId xmlns:p14="http://schemas.microsoft.com/office/powerpoint/2010/main" val="2941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7449287-6027-4CB8-B020-6799880365FC}"/>
              </a:ext>
            </a:extLst>
          </p:cNvPr>
          <p:cNvPicPr>
            <a:picLocks noGrp="1" noChangeAspect="1"/>
          </p:cNvPicPr>
          <p:nvPr>
            <p:ph type="pic" sz="quarter" idx="12"/>
          </p:nvPr>
        </p:nvPicPr>
        <p:blipFill>
          <a:blip r:embed="rId2"/>
          <a:srcRect t="2076" b="2076"/>
          <a:stretch>
            <a:fillRect/>
          </a:stretch>
        </p:blipFill>
        <p:spPr/>
      </p:pic>
      <p:sp>
        <p:nvSpPr>
          <p:cNvPr id="6" name="Text Placeholder 5">
            <a:extLst>
              <a:ext uri="{FF2B5EF4-FFF2-40B4-BE49-F238E27FC236}">
                <a16:creationId xmlns:a16="http://schemas.microsoft.com/office/drawing/2014/main" id="{38BC405C-45B6-46D1-A995-6025D4156916}"/>
              </a:ext>
            </a:extLst>
          </p:cNvPr>
          <p:cNvSpPr>
            <a:spLocks noGrp="1"/>
          </p:cNvSpPr>
          <p:nvPr>
            <p:ph type="body" sz="quarter" idx="11"/>
          </p:nvPr>
        </p:nvSpPr>
        <p:spPr>
          <a:xfrm>
            <a:off x="8001000" y="5410201"/>
            <a:ext cx="4190999" cy="1447799"/>
          </a:xfrm>
        </p:spPr>
        <p:txBody>
          <a:bodyPr>
            <a:normAutofit/>
          </a:bodyPr>
          <a:lstStyle/>
          <a:p>
            <a:r>
              <a:rPr lang="en-US" sz="1600" dirty="0"/>
              <a:t>Only groups of 5 or more may request use of a van via the Facilities Services webpage.  If traveling with non-employees a NET card </a:t>
            </a:r>
            <a:r>
              <a:rPr lang="en-US" sz="1600" b="1" dirty="0"/>
              <a:t>must</a:t>
            </a:r>
            <a:r>
              <a:rPr lang="en-US" sz="1600" dirty="0"/>
              <a:t> be used for fueling.  When traveling with a group of State employees, the Travel card or personal funds (which are reimbursable) should be used for fuel.</a:t>
            </a:r>
          </a:p>
        </p:txBody>
      </p:sp>
      <p:sp>
        <p:nvSpPr>
          <p:cNvPr id="5" name="Title 4">
            <a:extLst>
              <a:ext uri="{FF2B5EF4-FFF2-40B4-BE49-F238E27FC236}">
                <a16:creationId xmlns:a16="http://schemas.microsoft.com/office/drawing/2014/main" id="{DFE61E57-15A3-48AA-9D8D-BEF484CC40AB}"/>
              </a:ext>
            </a:extLst>
          </p:cNvPr>
          <p:cNvSpPr>
            <a:spLocks noGrp="1"/>
          </p:cNvSpPr>
          <p:nvPr>
            <p:ph type="title"/>
          </p:nvPr>
        </p:nvSpPr>
        <p:spPr>
          <a:xfrm>
            <a:off x="8001000" y="4968433"/>
            <a:ext cx="4190999" cy="441768"/>
          </a:xfrm>
        </p:spPr>
        <p:txBody>
          <a:bodyPr>
            <a:normAutofit fontScale="90000"/>
          </a:bodyPr>
          <a:lstStyle/>
          <a:p>
            <a:r>
              <a:rPr lang="en-US" dirty="0"/>
              <a:t>University Vans</a:t>
            </a:r>
          </a:p>
        </p:txBody>
      </p:sp>
    </p:spTree>
    <p:extLst>
      <p:ext uri="{BB962C8B-B14F-4D97-AF65-F5344CB8AC3E}">
        <p14:creationId xmlns:p14="http://schemas.microsoft.com/office/powerpoint/2010/main" val="407893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1071B7B-6358-4A77-A9CF-9F88077FC601}"/>
              </a:ext>
            </a:extLst>
          </p:cNvPr>
          <p:cNvPicPr>
            <a:picLocks noGrp="1" noChangeAspect="1"/>
          </p:cNvPicPr>
          <p:nvPr>
            <p:ph type="pic" sz="quarter" idx="13"/>
          </p:nvPr>
        </p:nvPicPr>
        <p:blipFill>
          <a:blip r:embed="rId2"/>
          <a:stretch>
            <a:fillRect/>
          </a:stretch>
        </p:blipFill>
        <p:spPr>
          <a:xfrm flipH="1">
            <a:off x="0" y="0"/>
            <a:ext cx="11360150" cy="6858000"/>
          </a:xfrm>
        </p:spPr>
      </p:pic>
      <p:sp>
        <p:nvSpPr>
          <p:cNvPr id="3" name="Title 2">
            <a:extLst>
              <a:ext uri="{FF2B5EF4-FFF2-40B4-BE49-F238E27FC236}">
                <a16:creationId xmlns:a16="http://schemas.microsoft.com/office/drawing/2014/main" id="{947B0FDE-2720-4040-B552-7BB3D722963F}"/>
              </a:ext>
            </a:extLst>
          </p:cNvPr>
          <p:cNvSpPr>
            <a:spLocks noGrp="1"/>
          </p:cNvSpPr>
          <p:nvPr>
            <p:ph type="title"/>
          </p:nvPr>
        </p:nvSpPr>
        <p:spPr>
          <a:xfrm>
            <a:off x="5762381" y="1521802"/>
            <a:ext cx="5445858" cy="764198"/>
          </a:xfrm>
        </p:spPr>
        <p:txBody>
          <a:bodyPr/>
          <a:lstStyle/>
          <a:p>
            <a:r>
              <a:rPr lang="en-US" dirty="0"/>
              <a:t>Personal Vehicle</a:t>
            </a:r>
          </a:p>
        </p:txBody>
      </p:sp>
      <p:sp>
        <p:nvSpPr>
          <p:cNvPr id="4" name="Text Placeholder 3">
            <a:extLst>
              <a:ext uri="{FF2B5EF4-FFF2-40B4-BE49-F238E27FC236}">
                <a16:creationId xmlns:a16="http://schemas.microsoft.com/office/drawing/2014/main" id="{6FEDAA2E-A914-4DCA-95D7-688B43C7724A}"/>
              </a:ext>
            </a:extLst>
          </p:cNvPr>
          <p:cNvSpPr>
            <a:spLocks noGrp="1"/>
          </p:cNvSpPr>
          <p:nvPr>
            <p:ph type="body" idx="1"/>
          </p:nvPr>
        </p:nvSpPr>
        <p:spPr>
          <a:xfrm>
            <a:off x="5762380" y="2285999"/>
            <a:ext cx="5597770" cy="3445728"/>
          </a:xfrm>
        </p:spPr>
        <p:txBody>
          <a:bodyPr>
            <a:normAutofit fontScale="92500" lnSpcReduction="20000"/>
          </a:bodyPr>
          <a:lstStyle/>
          <a:p>
            <a:pPr marL="285750" indent="-285750">
              <a:buFont typeface="Arial" panose="020B0604020202020204" pitchFamily="34" charset="0"/>
              <a:buChar char="•"/>
            </a:pPr>
            <a:r>
              <a:rPr lang="en-US" dirty="0"/>
              <a:t>May be used when a State vehicle, common carrier or rental car is not available, is not cost effective or is otherwise not appropriate.</a:t>
            </a:r>
          </a:p>
          <a:p>
            <a:pPr marL="285750" indent="-285750">
              <a:buFont typeface="Arial" panose="020B0604020202020204" pitchFamily="34" charset="0"/>
              <a:buChar char="•"/>
            </a:pPr>
            <a:r>
              <a:rPr lang="en-US" dirty="0"/>
              <a:t>Charges for gasoline, oil, accessories, repairs, depreciation, anti-freeze, towing, insurance and other expenditures will not be allowed. These are considered operational costs and are covered in the mileage allowance.</a:t>
            </a:r>
          </a:p>
          <a:p>
            <a:pPr marL="285750" indent="-285750">
              <a:buFont typeface="Arial" panose="020B0604020202020204" pitchFamily="34" charset="0"/>
              <a:buChar char="•"/>
            </a:pPr>
            <a:r>
              <a:rPr lang="en-US" dirty="0"/>
              <a:t>All reasonable and necessary </a:t>
            </a:r>
            <a:r>
              <a:rPr lang="en-US" b="1" dirty="0"/>
              <a:t>parking</a:t>
            </a:r>
            <a:r>
              <a:rPr lang="en-US" dirty="0"/>
              <a:t> charges will be reimbursed. Valet parking fees will only be reimbursed if it is an unavoidable expense (for example, when the hotel only offers valet parking).</a:t>
            </a:r>
          </a:p>
          <a:p>
            <a:r>
              <a:rPr lang="en-US" sz="1100" dirty="0"/>
              <a:t> </a:t>
            </a:r>
            <a:endParaRPr lang="en-US" sz="1600" dirty="0"/>
          </a:p>
        </p:txBody>
      </p:sp>
      <p:sp>
        <p:nvSpPr>
          <p:cNvPr id="2" name="TextBox 1">
            <a:extLst>
              <a:ext uri="{FF2B5EF4-FFF2-40B4-BE49-F238E27FC236}">
                <a16:creationId xmlns:a16="http://schemas.microsoft.com/office/drawing/2014/main" id="{302D6E7C-62D6-4A5B-B8B5-FED0EA093A9C}"/>
              </a:ext>
            </a:extLst>
          </p:cNvPr>
          <p:cNvSpPr txBox="1"/>
          <p:nvPr/>
        </p:nvSpPr>
        <p:spPr>
          <a:xfrm>
            <a:off x="256478" y="1003610"/>
            <a:ext cx="4828478" cy="2554545"/>
          </a:xfrm>
          <a:prstGeom prst="rect">
            <a:avLst/>
          </a:prstGeom>
          <a:solidFill>
            <a:schemeClr val="bg1"/>
          </a:solidFill>
        </p:spPr>
        <p:txBody>
          <a:bodyPr wrap="square" rtlCol="0">
            <a:spAutoFit/>
          </a:bodyPr>
          <a:lstStyle/>
          <a:p>
            <a:pPr algn="ctr"/>
            <a:endParaRPr lang="en-US" sz="3200" b="1" dirty="0"/>
          </a:p>
          <a:p>
            <a:pPr algn="ctr"/>
            <a:endParaRPr lang="en-US" sz="3200" b="1" dirty="0"/>
          </a:p>
          <a:p>
            <a:pPr algn="ctr"/>
            <a:endParaRPr lang="en-US" sz="3200" b="1" dirty="0"/>
          </a:p>
          <a:p>
            <a:pPr algn="ctr"/>
            <a:endParaRPr lang="en-US" sz="3200" b="1" dirty="0"/>
          </a:p>
          <a:p>
            <a:pPr algn="ctr"/>
            <a:endParaRPr lang="en-US" sz="3200" b="1" dirty="0"/>
          </a:p>
        </p:txBody>
      </p:sp>
      <p:sp>
        <p:nvSpPr>
          <p:cNvPr id="7" name="Title 2">
            <a:extLst>
              <a:ext uri="{FF2B5EF4-FFF2-40B4-BE49-F238E27FC236}">
                <a16:creationId xmlns:a16="http://schemas.microsoft.com/office/drawing/2014/main" id="{64A8C9F4-D466-4CE4-9470-54DC4B0E948D}"/>
              </a:ext>
            </a:extLst>
          </p:cNvPr>
          <p:cNvSpPr txBox="1">
            <a:spLocks/>
          </p:cNvSpPr>
          <p:nvPr/>
        </p:nvSpPr>
        <p:spPr>
          <a:xfrm>
            <a:off x="490939" y="1357573"/>
            <a:ext cx="4359556" cy="764198"/>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150">
                <a:solidFill>
                  <a:schemeClr val="tx2"/>
                </a:solidFill>
                <a:latin typeface="+mj-lt"/>
                <a:ea typeface="+mj-ea"/>
                <a:cs typeface="Gill Sans" panose="020B0502020104020203" pitchFamily="34" charset="-79"/>
              </a:defRPr>
            </a:lvl1pPr>
          </a:lstStyle>
          <a:p>
            <a:pPr algn="ctr"/>
            <a:r>
              <a:rPr lang="en-US" dirty="0"/>
              <a:t>CURRENT MILEAGE REIMBURSEMENT</a:t>
            </a:r>
          </a:p>
        </p:txBody>
      </p:sp>
      <p:sp>
        <p:nvSpPr>
          <p:cNvPr id="5" name="TextBox 4">
            <a:extLst>
              <a:ext uri="{FF2B5EF4-FFF2-40B4-BE49-F238E27FC236}">
                <a16:creationId xmlns:a16="http://schemas.microsoft.com/office/drawing/2014/main" id="{1707818A-BB52-42DD-A324-086B5A2AF1CF}"/>
              </a:ext>
            </a:extLst>
          </p:cNvPr>
          <p:cNvSpPr txBox="1"/>
          <p:nvPr/>
        </p:nvSpPr>
        <p:spPr>
          <a:xfrm>
            <a:off x="1338146" y="2286000"/>
            <a:ext cx="2531327" cy="830997"/>
          </a:xfrm>
          <a:prstGeom prst="rect">
            <a:avLst/>
          </a:prstGeom>
          <a:noFill/>
        </p:spPr>
        <p:txBody>
          <a:bodyPr wrap="square" rtlCol="0">
            <a:spAutoFit/>
          </a:bodyPr>
          <a:lstStyle/>
          <a:p>
            <a:pPr algn="ctr"/>
            <a:r>
              <a:rPr lang="en-US" sz="4800" b="1" dirty="0"/>
              <a:t>$0.67</a:t>
            </a:r>
          </a:p>
        </p:txBody>
      </p:sp>
      <p:sp>
        <p:nvSpPr>
          <p:cNvPr id="8" name="TextBox 7">
            <a:extLst>
              <a:ext uri="{FF2B5EF4-FFF2-40B4-BE49-F238E27FC236}">
                <a16:creationId xmlns:a16="http://schemas.microsoft.com/office/drawing/2014/main" id="{D0B399C1-AABB-4DFC-8F3B-E06541E8CC92}"/>
              </a:ext>
            </a:extLst>
          </p:cNvPr>
          <p:cNvSpPr txBox="1"/>
          <p:nvPr/>
        </p:nvSpPr>
        <p:spPr>
          <a:xfrm>
            <a:off x="256478" y="3961600"/>
            <a:ext cx="4828478" cy="1200329"/>
          </a:xfrm>
          <a:prstGeom prst="rect">
            <a:avLst/>
          </a:prstGeom>
          <a:solidFill>
            <a:schemeClr val="bg1"/>
          </a:solidFill>
        </p:spPr>
        <p:txBody>
          <a:bodyPr wrap="square" rtlCol="0">
            <a:spAutoFit/>
          </a:bodyPr>
          <a:lstStyle/>
          <a:p>
            <a:pPr algn="ctr"/>
            <a:r>
              <a:rPr lang="en-US" b="1" dirty="0"/>
              <a:t>A Personal versus Rental Vehicle Comparison form MUST be completed for any trip greater than 100 miles round-trip and should be turned in with the traveler’s Travel Authorization.</a:t>
            </a:r>
          </a:p>
        </p:txBody>
      </p:sp>
    </p:spTree>
    <p:extLst>
      <p:ext uri="{BB962C8B-B14F-4D97-AF65-F5344CB8AC3E}">
        <p14:creationId xmlns:p14="http://schemas.microsoft.com/office/powerpoint/2010/main" val="2726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5"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1328737" y="362267"/>
            <a:ext cx="4008437" cy="1395208"/>
          </a:xfrm>
        </p:spPr>
        <p:txBody>
          <a:bodyPr/>
          <a:lstStyle/>
          <a:p>
            <a:r>
              <a:rPr lang="en-US" dirty="0"/>
              <a:t>FOREIGN TRAVEL</a:t>
            </a:r>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2"/>
          </p:nvPr>
        </p:nvSpPr>
        <p:spPr>
          <a:xfrm>
            <a:off x="1328737" y="1942533"/>
            <a:ext cx="4582206" cy="4679976"/>
          </a:xfrm>
        </p:spPr>
        <p:txBody>
          <a:bodyPr anchor="t">
            <a:normAutofit lnSpcReduction="10000"/>
          </a:bodyPr>
          <a:lstStyle/>
          <a:p>
            <a:r>
              <a:rPr lang="en-US" sz="2400" b="1" dirty="0"/>
              <a:t>All travel outside the Continental US and Canada (or over $2,500) must be pre-approved and the Travel Authorization Form received in the Accounting Office four weeks </a:t>
            </a:r>
            <a:r>
              <a:rPr lang="en-US" sz="2400" b="1" dirty="0">
                <a:solidFill>
                  <a:srgbClr val="FF0000"/>
                </a:solidFill>
              </a:rPr>
              <a:t>PRIOR</a:t>
            </a:r>
            <a:r>
              <a:rPr lang="en-US" sz="2400" b="1" dirty="0"/>
              <a:t> to the trip Departure Date.  The Travel Authorization Form for these trips </a:t>
            </a:r>
            <a:r>
              <a:rPr lang="en-US" sz="2400" b="1" dirty="0">
                <a:solidFill>
                  <a:srgbClr val="FF0000"/>
                </a:solidFill>
              </a:rPr>
              <a:t>MUST</a:t>
            </a:r>
            <a:r>
              <a:rPr lang="en-US" sz="2400" b="1" dirty="0"/>
              <a:t> be approved via signature by the President or the division Vice President (or their designee).</a:t>
            </a:r>
          </a:p>
        </p:txBody>
      </p:sp>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096000" y="604255"/>
            <a:ext cx="5745990" cy="5833196"/>
          </a:xfrm>
        </p:spPr>
      </p:pic>
    </p:spTree>
    <p:extLst>
      <p:ext uri="{BB962C8B-B14F-4D97-AF65-F5344CB8AC3E}">
        <p14:creationId xmlns:p14="http://schemas.microsoft.com/office/powerpoint/2010/main" val="3773683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162522" y="571101"/>
            <a:ext cx="6417821" cy="5965371"/>
          </a:xfrm>
        </p:spPr>
      </p:pic>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a:xfrm>
            <a:off x="6736460" y="571101"/>
            <a:ext cx="4008437" cy="1395208"/>
          </a:xfrm>
        </p:spPr>
        <p:txBody>
          <a:bodyPr/>
          <a:lstStyle/>
          <a:p>
            <a:r>
              <a:rPr lang="en-US" dirty="0"/>
              <a:t>FOREIGN TRAVEL</a:t>
            </a:r>
          </a:p>
        </p:txBody>
      </p:sp>
      <p:sp>
        <p:nvSpPr>
          <p:cNvPr id="11" name="Text Placeholder 10">
            <a:extLst>
              <a:ext uri="{FF2B5EF4-FFF2-40B4-BE49-F238E27FC236}">
                <a16:creationId xmlns:a16="http://schemas.microsoft.com/office/drawing/2014/main" id="{9349A659-D3D2-9F43-B94A-438B0C55F672}"/>
              </a:ext>
            </a:extLst>
          </p:cNvPr>
          <p:cNvSpPr>
            <a:spLocks noGrp="1"/>
          </p:cNvSpPr>
          <p:nvPr>
            <p:ph type="body" sz="quarter" idx="11"/>
          </p:nvPr>
        </p:nvSpPr>
        <p:spPr>
          <a:xfrm>
            <a:off x="6736460" y="2180692"/>
            <a:ext cx="4648934" cy="4251049"/>
          </a:xfrm>
        </p:spPr>
        <p:txBody>
          <a:bodyPr anchor="t">
            <a:normAutofit lnSpcReduction="10000"/>
          </a:bodyPr>
          <a:lstStyle/>
          <a:p>
            <a:r>
              <a:rPr lang="en-US" sz="1400" b="1" dirty="0"/>
              <a:t>Reimbursement amount is based on the maximum per diem allowance established by the U.S. Department of State. The rates are posted on the </a:t>
            </a:r>
            <a:r>
              <a:rPr lang="en-US" sz="1400" b="1" u="sng" dirty="0">
                <a:hlinkClick r:id="rId3"/>
              </a:rPr>
              <a:t>http://www.gsa.gov</a:t>
            </a:r>
            <a:r>
              <a:rPr lang="en-US" sz="1400" b="1" dirty="0"/>
              <a:t> web site. Expenses should be converted to American dollars, based on the exchange rate in effect during the period of travel.</a:t>
            </a:r>
          </a:p>
          <a:p>
            <a:pPr lvl="0"/>
            <a:r>
              <a:rPr lang="en-US" sz="1400" b="1" dirty="0"/>
              <a:t>The foreign travel rates provide for lodging costs up to a maximum amount, and an allowance for meals and incidental expenses. If a traveler is entitled to the full meal per diem, the allowance is divided into 80% for dinner and 20% for breakfast.</a:t>
            </a:r>
          </a:p>
          <a:p>
            <a:pPr lvl="0"/>
            <a:r>
              <a:rPr lang="en-US" sz="1400" b="1" dirty="0"/>
              <a:t>The passport rules are changing. It is the traveler’s responsibility to know the document requirements of the country they are traveling to!</a:t>
            </a:r>
          </a:p>
        </p:txBody>
      </p:sp>
      <p:sp>
        <p:nvSpPr>
          <p:cNvPr id="2" name="Text Placeholder 1">
            <a:extLst>
              <a:ext uri="{FF2B5EF4-FFF2-40B4-BE49-F238E27FC236}">
                <a16:creationId xmlns:a16="http://schemas.microsoft.com/office/drawing/2014/main" id="{AA316490-5D53-4892-903B-20EB2E4EE273}"/>
              </a:ext>
            </a:extLst>
          </p:cNvPr>
          <p:cNvSpPr>
            <a:spLocks noGrp="1"/>
          </p:cNvSpPr>
          <p:nvPr>
            <p:ph type="body" sz="quarter" idx="12"/>
          </p:nvPr>
        </p:nvSpPr>
        <p:spPr>
          <a:xfrm>
            <a:off x="6736461" y="1885893"/>
            <a:ext cx="4008437" cy="294799"/>
          </a:xfrm>
        </p:spPr>
        <p:txBody>
          <a:bodyPr/>
          <a:lstStyle/>
          <a:p>
            <a:r>
              <a:rPr lang="en-US" dirty="0"/>
              <a:t>Continued…</a:t>
            </a:r>
          </a:p>
        </p:txBody>
      </p:sp>
    </p:spTree>
    <p:extLst>
      <p:ext uri="{BB962C8B-B14F-4D97-AF65-F5344CB8AC3E}">
        <p14:creationId xmlns:p14="http://schemas.microsoft.com/office/powerpoint/2010/main" val="20157249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2DE929C2-CECF-4E72-810C-75B9E7BC252A}"/>
              </a:ext>
            </a:extLst>
          </p:cNvPr>
          <p:cNvPicPr>
            <a:picLocks noGrp="1" noChangeAspect="1"/>
          </p:cNvPicPr>
          <p:nvPr>
            <p:ph type="pic" sz="quarter" idx="14"/>
          </p:nvPr>
        </p:nvPicPr>
        <p:blipFill>
          <a:blip r:embed="rId2"/>
          <a:stretch>
            <a:fillRect/>
          </a:stretch>
        </p:blipFill>
        <p:spPr>
          <a:xfrm>
            <a:off x="6525804" y="148768"/>
            <a:ext cx="4993406" cy="6602656"/>
          </a:xfrm>
        </p:spPr>
      </p:pic>
      <p:sp>
        <p:nvSpPr>
          <p:cNvPr id="5" name="Title 9">
            <a:extLst>
              <a:ext uri="{FF2B5EF4-FFF2-40B4-BE49-F238E27FC236}">
                <a16:creationId xmlns:a16="http://schemas.microsoft.com/office/drawing/2014/main" id="{4D5E3317-7AAB-4791-8BA2-3D56D34FC41A}"/>
              </a:ext>
            </a:extLst>
          </p:cNvPr>
          <p:cNvSpPr txBox="1">
            <a:spLocks/>
          </p:cNvSpPr>
          <p:nvPr/>
        </p:nvSpPr>
        <p:spPr>
          <a:xfrm>
            <a:off x="1082792" y="571101"/>
            <a:ext cx="4008437" cy="1395208"/>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r>
              <a:rPr lang="en-US" dirty="0"/>
              <a:t>FOREIGN TRAVEL</a:t>
            </a:r>
          </a:p>
        </p:txBody>
      </p:sp>
      <p:sp>
        <p:nvSpPr>
          <p:cNvPr id="6" name="Text Placeholder 10">
            <a:extLst>
              <a:ext uri="{FF2B5EF4-FFF2-40B4-BE49-F238E27FC236}">
                <a16:creationId xmlns:a16="http://schemas.microsoft.com/office/drawing/2014/main" id="{E6F1B6D5-261C-4107-8BF3-53B3FA941942}"/>
              </a:ext>
            </a:extLst>
          </p:cNvPr>
          <p:cNvSpPr>
            <a:spLocks noGrp="1"/>
          </p:cNvSpPr>
          <p:nvPr>
            <p:ph type="body" sz="quarter" idx="11"/>
          </p:nvPr>
        </p:nvSpPr>
        <p:spPr>
          <a:xfrm>
            <a:off x="1082792" y="2180692"/>
            <a:ext cx="4648934" cy="4251049"/>
          </a:xfrm>
        </p:spPr>
        <p:txBody>
          <a:bodyPr anchor="t">
            <a:normAutofit fontScale="92500" lnSpcReduction="10000"/>
          </a:bodyPr>
          <a:lstStyle/>
          <a:p>
            <a:r>
              <a:rPr lang="en-US" sz="1800" b="1" dirty="0"/>
              <a:t>Expenses directly related to lodging and meals are included in the foreign per diem allowance; however, some expenses unique to foreign travel may be reimbursed at the discretion of the agency, such as: </a:t>
            </a:r>
          </a:p>
          <a:p>
            <a:pPr lvl="1"/>
            <a:r>
              <a:rPr lang="en-US" sz="1600" b="1" dirty="0"/>
              <a:t>Passport fees </a:t>
            </a:r>
          </a:p>
          <a:p>
            <a:pPr lvl="1"/>
            <a:r>
              <a:rPr lang="en-US" sz="1600" b="1" dirty="0"/>
              <a:t>Visa fees </a:t>
            </a:r>
          </a:p>
          <a:p>
            <a:pPr lvl="1"/>
            <a:r>
              <a:rPr lang="en-US" sz="1600" b="1" dirty="0"/>
              <a:t>Cost to convert currency </a:t>
            </a:r>
          </a:p>
          <a:p>
            <a:pPr lvl="1"/>
            <a:r>
              <a:rPr lang="en-US" sz="1600" b="1" dirty="0"/>
              <a:t>Traveler’s checks fees </a:t>
            </a:r>
          </a:p>
          <a:p>
            <a:pPr lvl="1"/>
            <a:r>
              <a:rPr lang="en-US" sz="1600" b="1" dirty="0"/>
              <a:t>Laundry charges for extended stay </a:t>
            </a:r>
          </a:p>
          <a:p>
            <a:pPr lvl="1"/>
            <a:r>
              <a:rPr lang="en-US" sz="1600" b="1" dirty="0"/>
              <a:t>Departure taxes </a:t>
            </a:r>
          </a:p>
        </p:txBody>
      </p:sp>
      <p:sp>
        <p:nvSpPr>
          <p:cNvPr id="7" name="Text Placeholder 1">
            <a:extLst>
              <a:ext uri="{FF2B5EF4-FFF2-40B4-BE49-F238E27FC236}">
                <a16:creationId xmlns:a16="http://schemas.microsoft.com/office/drawing/2014/main" id="{FDBE0454-28B9-45BA-95E8-C62AFE1A2D3C}"/>
              </a:ext>
            </a:extLst>
          </p:cNvPr>
          <p:cNvSpPr txBox="1">
            <a:spLocks/>
          </p:cNvSpPr>
          <p:nvPr/>
        </p:nvSpPr>
        <p:spPr>
          <a:xfrm>
            <a:off x="1082793" y="1885893"/>
            <a:ext cx="4008437" cy="294799"/>
          </a:xfrm>
          <a:prstGeom prst="rect">
            <a:avLst/>
          </a:prstGeom>
        </p:spPr>
        <p:txBody>
          <a:bodyPr vert="horz" lIns="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Continued…</a:t>
            </a:r>
            <a:endParaRPr lang="en-US" dirty="0"/>
          </a:p>
        </p:txBody>
      </p:sp>
    </p:spTree>
    <p:extLst>
      <p:ext uri="{BB962C8B-B14F-4D97-AF65-F5344CB8AC3E}">
        <p14:creationId xmlns:p14="http://schemas.microsoft.com/office/powerpoint/2010/main" val="173915447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Picture Placeholder 8" descr="Mountain Scape">
            <a:extLst>
              <a:ext uri="{FF2B5EF4-FFF2-40B4-BE49-F238E27FC236}">
                <a16:creationId xmlns:a16="http://schemas.microsoft.com/office/drawing/2014/main" id="{09BF8C8C-B999-7949-855D-142BC52BD6FE}"/>
              </a:ext>
            </a:extLst>
          </p:cNvPr>
          <p:cNvPicPr>
            <a:picLocks noGrp="1" noChangeAspect="1"/>
          </p:cNvPicPr>
          <p:nvPr>
            <p:ph type="pic" sz="quarter" idx="14"/>
          </p:nvPr>
        </p:nvPicPr>
        <p:blipFill>
          <a:blip r:embed="rId2"/>
          <a:srcRect t="19456" b="19456"/>
          <a:stretch>
            <a:fillRect/>
          </a:stretch>
        </p:blipFill>
        <p:spPr>
          <a:xfrm>
            <a:off x="700391" y="2627"/>
            <a:ext cx="11491609" cy="5004802"/>
          </a:xfrm>
        </p:spPr>
      </p:pic>
      <p:sp>
        <p:nvSpPr>
          <p:cNvPr id="7" name="Title 6">
            <a:extLst>
              <a:ext uri="{FF2B5EF4-FFF2-40B4-BE49-F238E27FC236}">
                <a16:creationId xmlns:a16="http://schemas.microsoft.com/office/drawing/2014/main" id="{D67182A4-D17D-4F6A-B389-045E096E89AD}"/>
              </a:ext>
            </a:extLst>
          </p:cNvPr>
          <p:cNvSpPr>
            <a:spLocks noGrp="1"/>
          </p:cNvSpPr>
          <p:nvPr>
            <p:ph type="title"/>
          </p:nvPr>
        </p:nvSpPr>
        <p:spPr/>
        <p:txBody>
          <a:bodyPr/>
          <a:lstStyle/>
          <a:p>
            <a:pPr algn="ctr"/>
            <a:r>
              <a:rPr lang="en-US" dirty="0"/>
              <a:t>Reimbursement: Method I or Method II?</a:t>
            </a:r>
          </a:p>
        </p:txBody>
      </p:sp>
      <p:sp>
        <p:nvSpPr>
          <p:cNvPr id="68" name="Rectangle 67" descr="White box">
            <a:extLst>
              <a:ext uri="{FF2B5EF4-FFF2-40B4-BE49-F238E27FC236}">
                <a16:creationId xmlns:a16="http://schemas.microsoft.com/office/drawing/2014/main" id="{25DEB875-B217-FA4B-891B-6996E72D1E67}"/>
              </a:ext>
            </a:extLst>
          </p:cNvPr>
          <p:cNvSpPr/>
          <p:nvPr/>
        </p:nvSpPr>
        <p:spPr>
          <a:xfrm>
            <a:off x="700391" y="1968284"/>
            <a:ext cx="5395609"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9" name="Rectangle 68" descr="white box">
            <a:extLst>
              <a:ext uri="{FF2B5EF4-FFF2-40B4-BE49-F238E27FC236}">
                <a16:creationId xmlns:a16="http://schemas.microsoft.com/office/drawing/2014/main" id="{AFC511E3-2C5E-2C41-839C-CC2E16162740}"/>
              </a:ext>
            </a:extLst>
          </p:cNvPr>
          <p:cNvSpPr/>
          <p:nvPr/>
        </p:nvSpPr>
        <p:spPr>
          <a:xfrm>
            <a:off x="6612193" y="1968284"/>
            <a:ext cx="5234064"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0" name="Rectangle 69" descr="black accent box">
            <a:extLst>
              <a:ext uri="{FF2B5EF4-FFF2-40B4-BE49-F238E27FC236}">
                <a16:creationId xmlns:a16="http://schemas.microsoft.com/office/drawing/2014/main" id="{55268785-0FFD-9943-B7D3-0047B032A348}"/>
              </a:ext>
            </a:extLst>
          </p:cNvPr>
          <p:cNvSpPr/>
          <p:nvPr/>
        </p:nvSpPr>
        <p:spPr>
          <a:xfrm>
            <a:off x="851173"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descr="Add">
            <a:extLst>
              <a:ext uri="{FF2B5EF4-FFF2-40B4-BE49-F238E27FC236}">
                <a16:creationId xmlns:a16="http://schemas.microsoft.com/office/drawing/2014/main" id="{1BDEABA6-954B-B04B-AD3C-9791CCD27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146" y="2621178"/>
            <a:ext cx="322500" cy="322500"/>
          </a:xfrm>
          <a:prstGeom prst="rect">
            <a:avLst/>
          </a:prstGeom>
        </p:spPr>
      </p:pic>
      <p:sp>
        <p:nvSpPr>
          <p:cNvPr id="15" name="Text Placeholder 14">
            <a:extLst>
              <a:ext uri="{FF2B5EF4-FFF2-40B4-BE49-F238E27FC236}">
                <a16:creationId xmlns:a16="http://schemas.microsoft.com/office/drawing/2014/main" id="{FF676A8E-576B-6D42-BD7D-6EE95E3DE890}"/>
              </a:ext>
            </a:extLst>
          </p:cNvPr>
          <p:cNvSpPr>
            <a:spLocks noGrp="1"/>
          </p:cNvSpPr>
          <p:nvPr>
            <p:ph type="body" idx="1"/>
          </p:nvPr>
        </p:nvSpPr>
        <p:spPr>
          <a:xfrm>
            <a:off x="1562100" y="2459928"/>
            <a:ext cx="4242611" cy="645001"/>
          </a:xfrm>
        </p:spPr>
        <p:txBody>
          <a:bodyPr/>
          <a:lstStyle/>
          <a:p>
            <a:r>
              <a:rPr lang="en-US" dirty="0"/>
              <a:t>METHOD 1</a:t>
            </a:r>
          </a:p>
        </p:txBody>
      </p:sp>
      <p:sp>
        <p:nvSpPr>
          <p:cNvPr id="17" name="Content Placeholder 16">
            <a:extLst>
              <a:ext uri="{FF2B5EF4-FFF2-40B4-BE49-F238E27FC236}">
                <a16:creationId xmlns:a16="http://schemas.microsoft.com/office/drawing/2014/main" id="{ECAD5706-E9F8-6746-8560-1CC21AA84A8A}"/>
              </a:ext>
            </a:extLst>
          </p:cNvPr>
          <p:cNvSpPr>
            <a:spLocks noGrp="1"/>
          </p:cNvSpPr>
          <p:nvPr>
            <p:ph sz="half" idx="2"/>
          </p:nvPr>
        </p:nvSpPr>
        <p:spPr/>
        <p:txBody>
          <a:bodyPr>
            <a:normAutofit lnSpcReduction="10000"/>
          </a:bodyPr>
          <a:lstStyle/>
          <a:p>
            <a:pPr lvl="0"/>
            <a:r>
              <a:rPr lang="en-US" dirty="0"/>
              <a:t>This is a </a:t>
            </a:r>
            <a:r>
              <a:rPr lang="en-US" b="1" u="sng" dirty="0"/>
              <a:t>FLAT RATE</a:t>
            </a:r>
            <a:r>
              <a:rPr lang="en-US" dirty="0"/>
              <a:t> per diem allowance for meals, lodging and incidentals.</a:t>
            </a:r>
          </a:p>
          <a:p>
            <a:pPr lvl="0"/>
            <a:r>
              <a:rPr lang="en-US" dirty="0"/>
              <a:t>Works well when lodging has been obtained at no charge (ie: staying with relatives or friends). </a:t>
            </a:r>
          </a:p>
          <a:p>
            <a:pPr lvl="0"/>
            <a:r>
              <a:rPr lang="en-US" dirty="0"/>
              <a:t>Regardless of stay, zip code of lodging is required.</a:t>
            </a:r>
          </a:p>
          <a:p>
            <a:pPr lvl="0"/>
            <a:r>
              <a:rPr lang="en-US" dirty="0"/>
              <a:t>No meal or lodging receipts required.</a:t>
            </a:r>
          </a:p>
          <a:p>
            <a:pPr lvl="0"/>
            <a:r>
              <a:rPr lang="en-US" dirty="0"/>
              <a:t>MUST be used if employee is not staying in a hotel.</a:t>
            </a:r>
          </a:p>
          <a:p>
            <a:pPr marL="0" lvl="0" indent="0">
              <a:buNone/>
            </a:pPr>
            <a:endParaRPr lang="en-US" dirty="0"/>
          </a:p>
        </p:txBody>
      </p:sp>
      <p:sp>
        <p:nvSpPr>
          <p:cNvPr id="71" name="Rectangle 70" descr="black accent box">
            <a:extLst>
              <a:ext uri="{FF2B5EF4-FFF2-40B4-BE49-F238E27FC236}">
                <a16:creationId xmlns:a16="http://schemas.microsoft.com/office/drawing/2014/main" id="{9FBAC350-ACFC-494F-817D-DD1F63D2B8A8}"/>
              </a:ext>
            </a:extLst>
          </p:cNvPr>
          <p:cNvSpPr/>
          <p:nvPr/>
        </p:nvSpPr>
        <p:spPr>
          <a:xfrm>
            <a:off x="6742889" y="2509378"/>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descr="Add">
            <a:extLst>
              <a:ext uri="{FF2B5EF4-FFF2-40B4-BE49-F238E27FC236}">
                <a16:creationId xmlns:a16="http://schemas.microsoft.com/office/drawing/2014/main" id="{3F34C7F2-79E3-9A4F-8CF6-041586EECA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4689" y="2630250"/>
            <a:ext cx="322500" cy="322500"/>
          </a:xfrm>
          <a:prstGeom prst="rect">
            <a:avLst/>
          </a:prstGeom>
        </p:spPr>
      </p:pic>
      <p:sp>
        <p:nvSpPr>
          <p:cNvPr id="10" name="Text Placeholder 9">
            <a:extLst>
              <a:ext uri="{FF2B5EF4-FFF2-40B4-BE49-F238E27FC236}">
                <a16:creationId xmlns:a16="http://schemas.microsoft.com/office/drawing/2014/main" id="{31D4FCDA-D49E-6548-BE42-519A15A8AFF9}"/>
              </a:ext>
            </a:extLst>
          </p:cNvPr>
          <p:cNvSpPr>
            <a:spLocks noGrp="1"/>
          </p:cNvSpPr>
          <p:nvPr>
            <p:ph type="body" sz="quarter" idx="3"/>
          </p:nvPr>
        </p:nvSpPr>
        <p:spPr>
          <a:xfrm>
            <a:off x="7467601" y="2459928"/>
            <a:ext cx="4072192" cy="645001"/>
          </a:xfrm>
        </p:spPr>
        <p:txBody>
          <a:bodyPr/>
          <a:lstStyle/>
          <a:p>
            <a:r>
              <a:rPr lang="en-US" dirty="0"/>
              <a:t>METHOD 2</a:t>
            </a:r>
          </a:p>
        </p:txBody>
      </p:sp>
      <p:sp>
        <p:nvSpPr>
          <p:cNvPr id="13" name="Content Placeholder 12">
            <a:extLst>
              <a:ext uri="{FF2B5EF4-FFF2-40B4-BE49-F238E27FC236}">
                <a16:creationId xmlns:a16="http://schemas.microsoft.com/office/drawing/2014/main" id="{B8E676E3-FB1C-634E-A9D8-18085C984F54}"/>
              </a:ext>
            </a:extLst>
          </p:cNvPr>
          <p:cNvSpPr>
            <a:spLocks noGrp="1"/>
          </p:cNvSpPr>
          <p:nvPr>
            <p:ph sz="quarter" idx="4"/>
          </p:nvPr>
        </p:nvSpPr>
        <p:spPr/>
        <p:txBody>
          <a:bodyPr>
            <a:normAutofit fontScale="92500" lnSpcReduction="10000"/>
          </a:bodyPr>
          <a:lstStyle/>
          <a:p>
            <a:pPr lvl="0"/>
            <a:r>
              <a:rPr lang="en-US" dirty="0"/>
              <a:t>Provides a meal allowance for breakfast and dinner based on federal reimbursement rates for the location of travel.  (Lunch is </a:t>
            </a:r>
            <a:r>
              <a:rPr lang="en-US" b="1" u="sng" dirty="0"/>
              <a:t>NOT </a:t>
            </a:r>
            <a:r>
              <a:rPr lang="en-US" dirty="0"/>
              <a:t>reimbursable by NYS.) </a:t>
            </a:r>
          </a:p>
          <a:p>
            <a:pPr lvl="0"/>
            <a:r>
              <a:rPr lang="en-US" dirty="0"/>
              <a:t>A lodging receipt is required to claim this Method.</a:t>
            </a:r>
          </a:p>
          <a:p>
            <a:r>
              <a:rPr lang="en-US" dirty="0"/>
              <a:t>Meal receipts are not required to claim meal per diems.</a:t>
            </a:r>
          </a:p>
          <a:p>
            <a:pPr lvl="0"/>
            <a:r>
              <a:rPr lang="en-US" dirty="0"/>
              <a:t>Must provide </a:t>
            </a:r>
            <a:r>
              <a:rPr lang="en-US" b="1" u="sng" dirty="0"/>
              <a:t>ORIGINAL, ITEMIZED</a:t>
            </a:r>
            <a:r>
              <a:rPr lang="en-US" dirty="0"/>
              <a:t> receipts for all amounts charged to Travel/NET card.</a:t>
            </a:r>
          </a:p>
        </p:txBody>
      </p:sp>
    </p:spTree>
    <p:extLst>
      <p:ext uri="{BB962C8B-B14F-4D97-AF65-F5344CB8AC3E}">
        <p14:creationId xmlns:p14="http://schemas.microsoft.com/office/powerpoint/2010/main" val="200531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 calcmode="lin" valueType="num">
                                      <p:cBhvr additive="base">
                                        <p:cTn id="29"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anim calcmode="lin" valueType="num">
                                      <p:cBhvr additive="base">
                                        <p:cTn id="3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3" end="3"/>
                                            </p:txEl>
                                          </p:spTgt>
                                        </p:tgtEl>
                                        <p:attrNameLst>
                                          <p:attrName>style.visibility</p:attrName>
                                        </p:attrNameLst>
                                      </p:cBhvr>
                                      <p:to>
                                        <p:strVal val="visible"/>
                                      </p:to>
                                    </p:set>
                                    <p:anim calcmode="lin" valueType="num">
                                      <p:cBhvr additive="base">
                                        <p:cTn id="41"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xEl>
                                              <p:pRg st="4" end="4"/>
                                            </p:txEl>
                                          </p:spTgt>
                                        </p:tgtEl>
                                        <p:attrNameLst>
                                          <p:attrName>style.visibility</p:attrName>
                                        </p:attrNameLst>
                                      </p:cBhvr>
                                      <p:to>
                                        <p:strVal val="visible"/>
                                      </p:to>
                                    </p:set>
                                    <p:anim calcmode="lin" valueType="num">
                                      <p:cBhvr additive="base">
                                        <p:cTn id="4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xEl>
                                              <p:pRg st="0" end="0"/>
                                            </p:txEl>
                                          </p:spTgt>
                                        </p:tgtEl>
                                        <p:attrNameLst>
                                          <p:attrName>style.visibility</p:attrName>
                                        </p:attrNameLst>
                                      </p:cBhvr>
                                      <p:to>
                                        <p:strVal val="visible"/>
                                      </p:to>
                                    </p:set>
                                    <p:anim calcmode="lin" valueType="num">
                                      <p:cBhvr additive="base">
                                        <p:cTn id="6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3">
                                            <p:txEl>
                                              <p:pRg st="1" end="1"/>
                                            </p:txEl>
                                          </p:spTgt>
                                        </p:tgtEl>
                                        <p:attrNameLst>
                                          <p:attrName>style.visibility</p:attrName>
                                        </p:attrNameLst>
                                      </p:cBhvr>
                                      <p:to>
                                        <p:strVal val="visible"/>
                                      </p:to>
                                    </p:set>
                                    <p:anim calcmode="lin" valueType="num">
                                      <p:cBhvr additive="base">
                                        <p:cTn id="7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xEl>
                                              <p:pRg st="2" end="2"/>
                                            </p:txEl>
                                          </p:spTgt>
                                        </p:tgtEl>
                                        <p:attrNameLst>
                                          <p:attrName>style.visibility</p:attrName>
                                        </p:attrNameLst>
                                      </p:cBhvr>
                                      <p:to>
                                        <p:strVal val="visible"/>
                                      </p:to>
                                    </p:set>
                                    <p:anim calcmode="lin" valueType="num">
                                      <p:cBhvr additive="base">
                                        <p:cTn id="8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3">
                                            <p:txEl>
                                              <p:pRg st="3" end="3"/>
                                            </p:txEl>
                                          </p:spTgt>
                                        </p:tgtEl>
                                        <p:attrNameLst>
                                          <p:attrName>style.visibility</p:attrName>
                                        </p:attrNameLst>
                                      </p:cBhvr>
                                      <p:to>
                                        <p:strVal val="visible"/>
                                      </p:to>
                                    </p:set>
                                    <p:anim calcmode="lin" valueType="num">
                                      <p:cBhvr additive="base">
                                        <p:cTn id="8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15" grpId="0" build="p"/>
      <p:bldP spid="17" grpId="0" build="p"/>
      <p:bldP spid="71" grpId="0" animBg="1"/>
      <p:bldP spid="10"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AE0A8A-2B01-FC43-AA90-88BA2A4E3F7F}"/>
              </a:ext>
            </a:extLst>
          </p:cNvPr>
          <p:cNvSpPr>
            <a:spLocks noGrp="1"/>
          </p:cNvSpPr>
          <p:nvPr>
            <p:ph type="title"/>
          </p:nvPr>
        </p:nvSpPr>
        <p:spPr>
          <a:xfrm>
            <a:off x="0" y="83309"/>
            <a:ext cx="12192000" cy="754891"/>
          </a:xfrm>
        </p:spPr>
        <p:txBody>
          <a:bodyPr>
            <a:normAutofit/>
          </a:bodyPr>
          <a:lstStyle/>
          <a:p>
            <a:r>
              <a:rPr lang="en-US" dirty="0">
                <a:ea typeface="Roboto Black" panose="02000000000000000000" pitchFamily="2" charset="0"/>
              </a:rPr>
              <a:t>2024 Per Diem Rates: Method I vs. Method II</a:t>
            </a:r>
            <a:endParaRPr lang="en-US" dirty="0"/>
          </a:p>
        </p:txBody>
      </p:sp>
      <p:graphicFrame>
        <p:nvGraphicFramePr>
          <p:cNvPr id="12" name="Table 2" descr="Table">
            <a:extLst>
              <a:ext uri="{FF2B5EF4-FFF2-40B4-BE49-F238E27FC236}">
                <a16:creationId xmlns:a16="http://schemas.microsoft.com/office/drawing/2014/main" id="{6B27A8E2-B17E-3949-8E3A-8111DF5F8DF8}"/>
              </a:ext>
            </a:extLst>
          </p:cNvPr>
          <p:cNvGraphicFramePr>
            <a:graphicFrameLocks noGrp="1"/>
          </p:cNvGraphicFramePr>
          <p:nvPr>
            <p:ph sz="quarter" idx="10"/>
            <p:extLst>
              <p:ext uri="{D42A27DB-BD31-4B8C-83A1-F6EECF244321}">
                <p14:modId xmlns:p14="http://schemas.microsoft.com/office/powerpoint/2010/main" val="4050307056"/>
              </p:ext>
            </p:extLst>
          </p:nvPr>
        </p:nvGraphicFramePr>
        <p:xfrm>
          <a:off x="1746277" y="805637"/>
          <a:ext cx="9080770" cy="5504668"/>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1816154">
                  <a:extLst>
                    <a:ext uri="{9D8B030D-6E8A-4147-A177-3AD203B41FA5}">
                      <a16:colId xmlns:a16="http://schemas.microsoft.com/office/drawing/2014/main" val="2481577866"/>
                    </a:ext>
                  </a:extLst>
                </a:gridCol>
                <a:gridCol w="1816154">
                  <a:extLst>
                    <a:ext uri="{9D8B030D-6E8A-4147-A177-3AD203B41FA5}">
                      <a16:colId xmlns:a16="http://schemas.microsoft.com/office/drawing/2014/main" val="2836427615"/>
                    </a:ext>
                  </a:extLst>
                </a:gridCol>
                <a:gridCol w="1816154">
                  <a:extLst>
                    <a:ext uri="{9D8B030D-6E8A-4147-A177-3AD203B41FA5}">
                      <a16:colId xmlns:a16="http://schemas.microsoft.com/office/drawing/2014/main" val="2630260232"/>
                    </a:ext>
                  </a:extLst>
                </a:gridCol>
                <a:gridCol w="1816154">
                  <a:extLst>
                    <a:ext uri="{9D8B030D-6E8A-4147-A177-3AD203B41FA5}">
                      <a16:colId xmlns:a16="http://schemas.microsoft.com/office/drawing/2014/main" val="2023951014"/>
                    </a:ext>
                  </a:extLst>
                </a:gridCol>
                <a:gridCol w="1816154">
                  <a:extLst>
                    <a:ext uri="{9D8B030D-6E8A-4147-A177-3AD203B41FA5}">
                      <a16:colId xmlns:a16="http://schemas.microsoft.com/office/drawing/2014/main" val="2619628498"/>
                    </a:ext>
                  </a:extLst>
                </a:gridCol>
              </a:tblGrid>
              <a:tr h="442369">
                <a:tc>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1" i="0" dirty="0">
                          <a:solidFill>
                            <a:schemeClr val="bg2"/>
                          </a:solidFill>
                          <a:latin typeface="+mj-lt"/>
                          <a:ea typeface="Roboto Black" panose="02000000000000000000" pitchFamily="2" charset="0"/>
                          <a:cs typeface="Gill Sans" panose="020B0502020104020203" pitchFamily="34" charset="-79"/>
                        </a:rPr>
                        <a:t>METHOD I</a:t>
                      </a: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lnL>
                    <a:lnR>
                      <a:noFill/>
                    </a:lnR>
                    <a:lnT w="6350" cap="flat" cmpd="sng" algn="ctr">
                      <a:solidFill>
                        <a:srgbClr val="DDDDDD"/>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r>
                        <a:rPr lang="en-US" sz="1800" b="1" i="0" dirty="0">
                          <a:solidFill>
                            <a:schemeClr val="bg2"/>
                          </a:solidFill>
                          <a:latin typeface="+mj-lt"/>
                          <a:ea typeface="Roboto Black" panose="02000000000000000000" pitchFamily="2" charset="0"/>
                          <a:cs typeface="Gill Sans" panose="020B0502020104020203" pitchFamily="34" charset="-79"/>
                        </a:rPr>
                        <a:t>METHOD II</a:t>
                      </a: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no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ru-RU" sz="18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36123376"/>
                  </a:ext>
                </a:extLst>
              </a:tr>
              <a:tr h="442369">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Location</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w="12700" cap="flat" cmpd="sng" algn="ctr">
                      <a:solidFill>
                        <a:schemeClr val="tx1"/>
                      </a:solidFill>
                      <a:prstDash val="solid"/>
                      <a:round/>
                      <a:headEnd type="none" w="med" len="med"/>
                      <a:tailEnd type="none" w="med" len="med"/>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Meal Per Diem</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i="0" dirty="0">
                          <a:solidFill>
                            <a:schemeClr val="bg1"/>
                          </a:solidFill>
                          <a:latin typeface="+mj-lt"/>
                          <a:ea typeface="Roboto Black" panose="02000000000000000000" pitchFamily="2" charset="0"/>
                          <a:cs typeface="Gill Sans" panose="020B0502020104020203" pitchFamily="34" charset="-79"/>
                        </a:rPr>
                        <a:t>Lodging</a:t>
                      </a:r>
                      <a:endParaRPr lang="ru-RU" sz="1400" b="1" i="0" dirty="0">
                        <a:solidFill>
                          <a:schemeClr val="bg1"/>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a:noFill/>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400" b="1" i="0" dirty="0">
                          <a:latin typeface="+mj-lt"/>
                          <a:cs typeface="Gill Sans" panose="020B0502020104020203" pitchFamily="34" charset="-79"/>
                        </a:rPr>
                        <a:t>Meal Per Diem</a:t>
                      </a:r>
                      <a:endParaRPr lang="ru-RU" sz="1400" b="1" i="0" dirty="0">
                        <a:solidFill>
                          <a:schemeClr val="bg2"/>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w="6350" cap="flat" cmpd="sng" algn="ctr">
                      <a:noFill/>
                      <a:prstDash val="solid"/>
                      <a:miter lim="800000"/>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1" i="0" dirty="0">
                          <a:solidFill>
                            <a:schemeClr val="bg1"/>
                          </a:solidFill>
                          <a:latin typeface="+mj-lt"/>
                          <a:ea typeface="Roboto Black" panose="02000000000000000000" pitchFamily="2" charset="0"/>
                          <a:cs typeface="Gill Sans" panose="020B0502020104020203" pitchFamily="34" charset="-79"/>
                        </a:rPr>
                        <a:t>Lodging</a:t>
                      </a:r>
                      <a:endParaRPr lang="ru-RU" sz="1400" b="1" i="0" dirty="0">
                        <a:solidFill>
                          <a:schemeClr val="bg1"/>
                        </a:solidFill>
                        <a:latin typeface="+mj-lt"/>
                        <a:ea typeface="Roboto Black" panose="02000000000000000000" pitchFamily="2" charset="0"/>
                        <a:cs typeface="Gill Sans" panose="020B0502020104020203" pitchFamily="34" charset="-79"/>
                      </a:endParaRPr>
                    </a:p>
                  </a:txBody>
                  <a:tcPr marL="69909" marR="69909" marT="34995" marB="34995" anchor="ctr">
                    <a:lnL>
                      <a:noFill/>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miter lim="800000"/>
                      <a:headEnd type="none" w="med" len="med"/>
                      <a:tailEnd type="none" w="med" len="med"/>
                    </a:lnT>
                    <a:lnB w="12700" cap="flat" cmpd="sng" algn="ctr">
                      <a:solidFill>
                        <a:sysClr val="window" lastClr="FFFFFF"/>
                      </a:solidFill>
                      <a:prstDash val="solid"/>
                      <a:miter lim="800000"/>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83420419"/>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NYC</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$79</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$169-$258</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month*)</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883246291"/>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Nassau, Rockland, Suffolk and Westchester Counties</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Between $69-$74</a:t>
                      </a:r>
                      <a:endParaRPr lang="en-US" sz="1400" b="0" i="0" dirty="0">
                        <a:solidFill>
                          <a:schemeClr val="bg1"/>
                        </a:solidFill>
                        <a:latin typeface="+mn-lt"/>
                        <a:cs typeface="Gill Sans Light" panose="020B0302020104020203" pitchFamily="34" charset="-79"/>
                      </a:endParaRP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cs typeface="Gill Sans Light" panose="020B0302020104020203" pitchFamily="34" charset="-79"/>
                        </a:rPr>
                        <a:t>(Depends on county*)</a:t>
                      </a:r>
                      <a:endParaRPr lang="en-US" sz="1400" dirty="0">
                        <a:solidFill>
                          <a:schemeClr val="tx1"/>
                        </a:solidFill>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$126-$151</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county*)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502607855"/>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Gill Sans Light" panose="020B0302020104020203"/>
                        </a:rPr>
                        <a:t>Albany, Binghamton, Buffalo, Rochester, Syracuse and their respective surrounding metropolitan areas </a:t>
                      </a:r>
                      <a:endParaRPr lang="ru-RU" sz="1100" b="0" i="0" dirty="0">
                        <a:solidFill>
                          <a:schemeClr val="bg1"/>
                        </a:solidFill>
                        <a:latin typeface="+mn-lt"/>
                        <a:ea typeface="Roboto Light" panose="02000000000000000000" pitchFamily="2" charset="0"/>
                        <a:cs typeface="Gill Sans Light" panose="020B0302020104020203"/>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$40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Between $64-$69</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City*)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Between $113-$119</a:t>
                      </a:r>
                    </a:p>
                    <a:p>
                      <a:pPr marL="0" marR="0" indent="0" algn="ctr" defTabSz="13716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Roboto Light" panose="02000000000000000000" pitchFamily="2" charset="0"/>
                          <a:cs typeface="Gill Sans Light" panose="020B0302020104020203" pitchFamily="34" charset="-79"/>
                        </a:rPr>
                        <a:t>(Depends on city*)</a:t>
                      </a:r>
                      <a:endParaRPr lang="ru-RU" sz="1400" b="0" i="0" dirty="0">
                        <a:solidFill>
                          <a:schemeClr val="tx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557125802"/>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All other locations in New York State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$35</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55255528"/>
                  </a:ext>
                </a:extLst>
              </a:tr>
              <a:tr h="554614">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Outside of New York State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gridSpan="2">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$50</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Varies by location*</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1449646690"/>
                  </a:ext>
                </a:extLst>
              </a:tr>
              <a:tr h="554614">
                <a:tc gridSpan="5">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Breakfast on Morning of Departure: Available to a traveler if they must leave at least one hour prior to the start of their normal work hours.  Method I grants $5.  Method II is 20% of meal per diem rate.**</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tc hMerge="1">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DDDDDD"/>
                      </a:solidFill>
                      <a:prstDash val="solid"/>
                      <a:miter lim="800000"/>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2754560616"/>
                  </a:ext>
                </a:extLst>
              </a:tr>
              <a:tr h="554614">
                <a:tc gridSpan="5">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latin typeface="+mn-lt"/>
                        </a:rPr>
                        <a:t>Dinner on Evening of Return: Available to a traveler if they return from their trip at least two hours after their normal work hours.  Method I grants $12.  Method II is 80% of the meal per diem.**</a:t>
                      </a: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indent="0" algn="ctr" defTabSz="1371600" rtl="0" eaLnBrk="1" fontAlgn="auto" latinLnBrk="0" hangingPunct="1">
                        <a:lnSpc>
                          <a:spcPct val="100000"/>
                        </a:lnSpc>
                        <a:spcBef>
                          <a:spcPts val="0"/>
                        </a:spcBef>
                        <a:spcAft>
                          <a:spcPts val="0"/>
                        </a:spcAft>
                        <a:buClrTx/>
                        <a:buSzTx/>
                        <a:buFontTx/>
                        <a:buNone/>
                        <a:tabLst/>
                        <a:defRPr/>
                      </a:pPr>
                      <a:endParaRPr lang="ru-RU" sz="1400" b="0" i="0" dirty="0">
                        <a:solidFill>
                          <a:schemeClr val="bg1"/>
                        </a:solidFill>
                        <a:latin typeface="+mn-lt"/>
                        <a:ea typeface="Roboto Light" panose="02000000000000000000" pitchFamily="2"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headEnd type="none" w="med" len="med"/>
                      <a:tailEnd type="none" w="med" len="med"/>
                    </a:lnL>
                    <a:lnR w="6350" cap="flat" cmpd="sng" algn="ctr">
                      <a:solidFill>
                        <a:srgbClr val="DDDDDD"/>
                      </a:solidFill>
                      <a:prstDash val="solid"/>
                      <a:miter lim="800000"/>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tc hMerge="1">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400" dirty="0">
                        <a:latin typeface="+mn-lt"/>
                      </a:endParaRPr>
                    </a:p>
                  </a:txBody>
                  <a:tcPr marL="64576" marR="64576" marT="34995" marB="34995" anchor="ctr">
                    <a:lnL w="6350" cap="flat" cmpd="sng" algn="ctr">
                      <a:solidFill>
                        <a:srgbClr val="DDDDDD"/>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DDDDDD"/>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216568130"/>
                  </a:ext>
                </a:extLst>
              </a:tr>
            </a:tbl>
          </a:graphicData>
        </a:graphic>
      </p:graphicFrame>
      <p:sp>
        <p:nvSpPr>
          <p:cNvPr id="8" name="TextBox 7">
            <a:extLst>
              <a:ext uri="{FF2B5EF4-FFF2-40B4-BE49-F238E27FC236}">
                <a16:creationId xmlns:a16="http://schemas.microsoft.com/office/drawing/2014/main" id="{721237ED-90C9-4958-90FD-3DEBC7C88C78}"/>
              </a:ext>
            </a:extLst>
          </p:cNvPr>
          <p:cNvSpPr txBox="1"/>
          <p:nvPr/>
        </p:nvSpPr>
        <p:spPr>
          <a:xfrm>
            <a:off x="1746276" y="6310305"/>
            <a:ext cx="9080769" cy="584775"/>
          </a:xfrm>
          <a:prstGeom prst="rect">
            <a:avLst/>
          </a:prstGeom>
          <a:noFill/>
        </p:spPr>
        <p:txBody>
          <a:bodyPr wrap="square" rtlCol="0">
            <a:spAutoFit/>
          </a:bodyPr>
          <a:lstStyle/>
          <a:p>
            <a:pPr algn="ctr"/>
            <a:r>
              <a:rPr lang="en-US" sz="1600" dirty="0"/>
              <a:t>*Refer to GSA website for exact per diem rates.</a:t>
            </a:r>
          </a:p>
          <a:p>
            <a:pPr algn="ctr"/>
            <a:r>
              <a:rPr lang="en-US" sz="1600" dirty="0"/>
              <a:t>**These amounts are available for both overnight and day trips.  </a:t>
            </a:r>
            <a:r>
              <a:rPr lang="en-US" sz="1600" b="1" dirty="0"/>
              <a:t>NOTE:</a:t>
            </a:r>
            <a:r>
              <a:rPr lang="en-US" sz="1600" dirty="0"/>
              <a:t> meals on day trips are taxable.</a:t>
            </a:r>
          </a:p>
        </p:txBody>
      </p:sp>
      <p:sp>
        <p:nvSpPr>
          <p:cNvPr id="2" name="Rectangle 1">
            <a:extLst>
              <a:ext uri="{FF2B5EF4-FFF2-40B4-BE49-F238E27FC236}">
                <a16:creationId xmlns:a16="http://schemas.microsoft.com/office/drawing/2014/main" id="{6217245F-CA29-4045-A1D6-9B89C03D3F6E}"/>
              </a:ext>
            </a:extLst>
          </p:cNvPr>
          <p:cNvSpPr/>
          <p:nvPr/>
        </p:nvSpPr>
        <p:spPr>
          <a:xfrm>
            <a:off x="2286160" y="304799"/>
            <a:ext cx="8001000" cy="5262979"/>
          </a:xfrm>
          <a:prstGeom prst="rect">
            <a:avLst/>
          </a:prstGeom>
          <a:solidFill>
            <a:schemeClr val="accent1">
              <a:lumMod val="10000"/>
              <a:lumOff val="90000"/>
            </a:schemeClr>
          </a:solidFill>
        </p:spPr>
        <p:txBody>
          <a:bodyPr wrap="square">
            <a:spAutoFit/>
          </a:bodyPr>
          <a:lstStyle/>
          <a:p>
            <a:pPr algn="ctr"/>
            <a:r>
              <a:rPr lang="en-US" sz="2400" b="1" dirty="0">
                <a:solidFill>
                  <a:srgbClr val="FF0000"/>
                </a:solidFill>
              </a:rPr>
              <a:t>IMPORTANT NOTE!</a:t>
            </a:r>
          </a:p>
          <a:p>
            <a:endParaRPr lang="en-US" sz="2400" dirty="0"/>
          </a:p>
          <a:p>
            <a:r>
              <a:rPr lang="en-US" sz="2400" dirty="0"/>
              <a:t>When calculating meal reimbursements, ONLY the GSA M&amp;IE total amount is utilized.  First and last day, along with other amounts under the ‘Meals &amp; Incidentals rates and breakdown’ heading are not to be used.  Also, meal reimbursements are calculated by OVERNIGHT trip.  This means that an overnight per diem consists of a dinner on the first night and a breakfast on the next morning and so on.  (Ex: If you stay three days and two nights in Orlando where the per diem rate is $69 AND assuming you are not entitled for the extra breakfast the day of departure or the extra dinner the day of return AND you provided your </a:t>
            </a:r>
            <a:r>
              <a:rPr lang="en-US" sz="2400"/>
              <a:t>lodging receipts, </a:t>
            </a:r>
            <a:r>
              <a:rPr lang="en-US" sz="2400" dirty="0"/>
              <a:t>your total meal reimbursement would be $138 or 2 nights x $69.) </a:t>
            </a:r>
          </a:p>
        </p:txBody>
      </p:sp>
    </p:spTree>
    <p:extLst>
      <p:ext uri="{BB962C8B-B14F-4D97-AF65-F5344CB8AC3E}">
        <p14:creationId xmlns:p14="http://schemas.microsoft.com/office/powerpoint/2010/main" val="118341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3858380829"/>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475023"/>
            <a:ext cx="5264150" cy="1555385"/>
          </a:xfrm>
        </p:spPr>
        <p:txBody>
          <a:bodyPr>
            <a:normAutofit/>
          </a:bodyPr>
          <a:lstStyle/>
          <a:p>
            <a:pPr algn="ctr"/>
            <a:r>
              <a:rPr lang="en-US" dirty="0"/>
              <a:t>DETERMINING TRAVEL STATUS</a:t>
            </a:r>
          </a:p>
        </p:txBody>
      </p:sp>
      <p:graphicFrame>
        <p:nvGraphicFramePr>
          <p:cNvPr id="6" name="Diagram 5">
            <a:extLst>
              <a:ext uri="{FF2B5EF4-FFF2-40B4-BE49-F238E27FC236}">
                <a16:creationId xmlns:a16="http://schemas.microsoft.com/office/drawing/2014/main" id="{3D72599E-7A75-40EB-AF64-09FB65AF5F15}"/>
              </a:ext>
            </a:extLst>
          </p:cNvPr>
          <p:cNvGraphicFramePr/>
          <p:nvPr>
            <p:extLst>
              <p:ext uri="{D42A27DB-BD31-4B8C-83A1-F6EECF244321}">
                <p14:modId xmlns:p14="http://schemas.microsoft.com/office/powerpoint/2010/main" val="1217185819"/>
              </p:ext>
            </p:extLst>
          </p:nvPr>
        </p:nvGraphicFramePr>
        <p:xfrm>
          <a:off x="22303" y="2271473"/>
          <a:ext cx="6824546" cy="4854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04515C14-64D7-485F-8CCB-C7EBC69B4A4E}"/>
              </a:ext>
            </a:extLst>
          </p:cNvPr>
          <p:cNvSpPr txBox="1"/>
          <p:nvPr/>
        </p:nvSpPr>
        <p:spPr>
          <a:xfrm>
            <a:off x="1548130" y="6382977"/>
            <a:ext cx="9095740" cy="369332"/>
          </a:xfrm>
          <a:prstGeom prst="rect">
            <a:avLst/>
          </a:prstGeom>
          <a:noFill/>
        </p:spPr>
        <p:txBody>
          <a:bodyPr wrap="square" rtlCol="0">
            <a:spAutoFit/>
          </a:bodyPr>
          <a:lstStyle/>
          <a:p>
            <a:r>
              <a:rPr lang="en-US" dirty="0">
                <a:solidFill>
                  <a:srgbClr val="FF0000"/>
                </a:solidFill>
              </a:rPr>
              <a:t>*Exceptions can include mileage reimbursement for supervision of student teachers, Admissions, etc.</a:t>
            </a:r>
          </a:p>
        </p:txBody>
      </p:sp>
    </p:spTree>
    <p:extLst>
      <p:ext uri="{BB962C8B-B14F-4D97-AF65-F5344CB8AC3E}">
        <p14:creationId xmlns:p14="http://schemas.microsoft.com/office/powerpoint/2010/main" val="8552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9CFA9B3-6395-466A-A774-E903D651E7DE}"/>
              </a:ext>
            </a:extLst>
          </p:cNvPr>
          <p:cNvPicPr>
            <a:picLocks noGrp="1" noChangeAspect="1"/>
          </p:cNvPicPr>
          <p:nvPr>
            <p:ph type="pic" sz="quarter" idx="10"/>
          </p:nvPr>
        </p:nvPicPr>
        <p:blipFill>
          <a:blip r:embed="rId2"/>
          <a:srcRect t="9821" b="9821"/>
          <a:stretch>
            <a:fillRect/>
          </a:stretch>
        </p:blipFill>
        <p:spPr/>
      </p:pic>
      <p:sp>
        <p:nvSpPr>
          <p:cNvPr id="8" name="Title 7">
            <a:extLst>
              <a:ext uri="{FF2B5EF4-FFF2-40B4-BE49-F238E27FC236}">
                <a16:creationId xmlns:a16="http://schemas.microsoft.com/office/drawing/2014/main" id="{CB6BF45F-1570-4A5A-8771-DDC1353575B1}"/>
              </a:ext>
            </a:extLst>
          </p:cNvPr>
          <p:cNvSpPr>
            <a:spLocks noGrp="1"/>
          </p:cNvSpPr>
          <p:nvPr>
            <p:ph type="title"/>
          </p:nvPr>
        </p:nvSpPr>
        <p:spPr>
          <a:xfrm>
            <a:off x="857250" y="3429000"/>
            <a:ext cx="5736981" cy="695543"/>
          </a:xfrm>
        </p:spPr>
        <p:txBody>
          <a:bodyPr>
            <a:normAutofit fontScale="90000"/>
          </a:bodyPr>
          <a:lstStyle/>
          <a:p>
            <a:r>
              <a:rPr lang="en-US" dirty="0"/>
              <a:t>Lodging</a:t>
            </a:r>
            <a:br>
              <a:rPr lang="en-US" dirty="0"/>
            </a:br>
            <a:endParaRPr lang="en-US" sz="2000" dirty="0"/>
          </a:p>
        </p:txBody>
      </p:sp>
      <p:sp>
        <p:nvSpPr>
          <p:cNvPr id="9" name="Text Placeholder 8">
            <a:extLst>
              <a:ext uri="{FF2B5EF4-FFF2-40B4-BE49-F238E27FC236}">
                <a16:creationId xmlns:a16="http://schemas.microsoft.com/office/drawing/2014/main" id="{FE9E6522-D6B7-4164-9F71-F0EA69976005}"/>
              </a:ext>
            </a:extLst>
          </p:cNvPr>
          <p:cNvSpPr>
            <a:spLocks noGrp="1"/>
          </p:cNvSpPr>
          <p:nvPr>
            <p:ph type="body" idx="1"/>
          </p:nvPr>
        </p:nvSpPr>
        <p:spPr>
          <a:xfrm>
            <a:off x="857250" y="3909060"/>
            <a:ext cx="5840730" cy="2948940"/>
          </a:xfrm>
        </p:spPr>
        <p:txBody>
          <a:bodyPr>
            <a:normAutofit fontScale="85000" lnSpcReduction="20000"/>
          </a:bodyPr>
          <a:lstStyle/>
          <a:p>
            <a:pPr marL="285750" indent="-285750">
              <a:buFont typeface="Arial" panose="020B0604020202020204" pitchFamily="34" charset="0"/>
              <a:buChar char="•"/>
            </a:pPr>
            <a:r>
              <a:rPr lang="en-US" dirty="0"/>
              <a:t>The allowable per diem room rate should be obtained whenever possible.</a:t>
            </a:r>
          </a:p>
          <a:p>
            <a:pPr marL="742950" lvl="1" indent="-285750">
              <a:buFont typeface="Arial" panose="020B0604020202020204" pitchFamily="34" charset="0"/>
              <a:buChar char="•"/>
            </a:pPr>
            <a:r>
              <a:rPr lang="en-US" dirty="0">
                <a:solidFill>
                  <a:schemeClr val="tx1"/>
                </a:solidFill>
              </a:rPr>
              <a:t>If not obtainable, the traveler must complete an Over Per Diem Lodging Justification form.</a:t>
            </a:r>
          </a:p>
          <a:p>
            <a:pPr marL="285750" indent="-285750">
              <a:buFont typeface="Arial" panose="020B0604020202020204" pitchFamily="34" charset="0"/>
              <a:buChar char="•"/>
            </a:pPr>
            <a:r>
              <a:rPr lang="en-US" dirty="0"/>
              <a:t>Lodging provided by a third party is not reimbursable.</a:t>
            </a:r>
          </a:p>
          <a:p>
            <a:pPr marL="742950" lvl="1" indent="-285750">
              <a:buFont typeface="Arial" panose="020B0604020202020204" pitchFamily="34" charset="0"/>
              <a:buChar char="•"/>
            </a:pPr>
            <a:r>
              <a:rPr lang="en-US" dirty="0">
                <a:solidFill>
                  <a:schemeClr val="tx1"/>
                </a:solidFill>
              </a:rPr>
              <a:t>Method I meal reimbursement will be used if lodging receipt is not obtained.</a:t>
            </a:r>
          </a:p>
          <a:p>
            <a:pPr marL="285750" indent="-285750">
              <a:buFont typeface="Arial" panose="020B0604020202020204" pitchFamily="34" charset="0"/>
              <a:buChar char="•"/>
            </a:pPr>
            <a:r>
              <a:rPr lang="en-US" dirty="0"/>
              <a:t>For Candidates and Guests to SUNY Fredonia, verification of no on-campus rooms </a:t>
            </a:r>
            <a:r>
              <a:rPr lang="en-US" b="1" dirty="0"/>
              <a:t>MUST</a:t>
            </a:r>
            <a:r>
              <a:rPr lang="en-US" dirty="0"/>
              <a:t> be provided prior to contacting the Clarion or other local hotels.</a:t>
            </a:r>
          </a:p>
          <a:p>
            <a:pPr marL="285750" indent="-285750">
              <a:buFont typeface="Arial" panose="020B0604020202020204" pitchFamily="34" charset="0"/>
              <a:buChar char="•"/>
            </a:pPr>
            <a:r>
              <a:rPr lang="en-US" dirty="0"/>
              <a:t>Personal room expenses (movies, mini bar, etc.) are not reimbursable.</a:t>
            </a:r>
          </a:p>
        </p:txBody>
      </p:sp>
    </p:spTree>
    <p:extLst>
      <p:ext uri="{BB962C8B-B14F-4D97-AF65-F5344CB8AC3E}">
        <p14:creationId xmlns:p14="http://schemas.microsoft.com/office/powerpoint/2010/main" val="24482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2000"/>
                                        <p:tgtEl>
                                          <p:spTgt spid="9">
                                            <p:txEl>
                                              <p:pRg st="0" end="0"/>
                                            </p:txEl>
                                          </p:spTgt>
                                        </p:tgtEl>
                                      </p:cBhvr>
                                    </p:animEffect>
                                    <p:anim calcmode="lin" valueType="num">
                                      <p:cBhvr>
                                        <p:cTn id="13"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9">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anim calcmode="lin" valueType="num">
                                      <p:cBhvr>
                                        <p:cTn id="18"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2000"/>
                                        <p:tgtEl>
                                          <p:spTgt spid="9">
                                            <p:txEl>
                                              <p:pRg st="2" end="2"/>
                                            </p:txEl>
                                          </p:spTgt>
                                        </p:tgtEl>
                                      </p:cBhvr>
                                    </p:animEffect>
                                    <p:anim calcmode="lin" valueType="num">
                                      <p:cBhvr>
                                        <p:cTn id="25"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9">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2000"/>
                                        <p:tgtEl>
                                          <p:spTgt spid="9">
                                            <p:txEl>
                                              <p:pRg st="3" end="3"/>
                                            </p:txEl>
                                          </p:spTgt>
                                        </p:tgtEl>
                                      </p:cBhvr>
                                    </p:animEffect>
                                    <p:anim calcmode="lin" valueType="num">
                                      <p:cBhvr>
                                        <p:cTn id="30"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2000"/>
                                        <p:tgtEl>
                                          <p:spTgt spid="9">
                                            <p:txEl>
                                              <p:pRg st="4" end="4"/>
                                            </p:txEl>
                                          </p:spTgt>
                                        </p:tgtEl>
                                      </p:cBhvr>
                                    </p:animEffect>
                                    <p:anim calcmode="lin" valueType="num">
                                      <p:cBhvr>
                                        <p:cTn id="37"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38"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2000"/>
                                        <p:tgtEl>
                                          <p:spTgt spid="9">
                                            <p:txEl>
                                              <p:pRg st="5" end="5"/>
                                            </p:txEl>
                                          </p:spTgt>
                                        </p:tgtEl>
                                      </p:cBhvr>
                                    </p:animEffect>
                                    <p:anim calcmode="lin" valueType="num">
                                      <p:cBhvr>
                                        <p:cTn id="44" dur="2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45" dur="20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3099400886"/>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RECONCILING YOUR TRIP</a:t>
            </a:r>
          </a:p>
        </p:txBody>
      </p:sp>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1459706" y="1792007"/>
            <a:ext cx="4008437"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IMPORTANT DATES</a:t>
            </a:r>
          </a:p>
        </p:txBody>
      </p:sp>
      <p:sp>
        <p:nvSpPr>
          <p:cNvPr id="4" name="TextBox 3">
            <a:extLst>
              <a:ext uri="{FF2B5EF4-FFF2-40B4-BE49-F238E27FC236}">
                <a16:creationId xmlns:a16="http://schemas.microsoft.com/office/drawing/2014/main" id="{8BB5175E-5AEE-4A58-B16A-E5EB948E9ACD}"/>
              </a:ext>
            </a:extLst>
          </p:cNvPr>
          <p:cNvSpPr txBox="1"/>
          <p:nvPr/>
        </p:nvSpPr>
        <p:spPr>
          <a:xfrm>
            <a:off x="1153886" y="2471057"/>
            <a:ext cx="4746171" cy="4062651"/>
          </a:xfrm>
          <a:prstGeom prst="rect">
            <a:avLst/>
          </a:prstGeom>
          <a:noFill/>
        </p:spPr>
        <p:txBody>
          <a:bodyPr wrap="square" rtlCol="0">
            <a:spAutoFit/>
          </a:bodyPr>
          <a:lstStyle/>
          <a:p>
            <a:r>
              <a:rPr lang="en-US" sz="2000" dirty="0"/>
              <a:t>Employees seeking </a:t>
            </a:r>
            <a:r>
              <a:rPr lang="en-US" sz="2000" b="1" i="1" dirty="0"/>
              <a:t>out-of-pocket reimbursement have 30 BUSINESS days after the Return Date</a:t>
            </a:r>
            <a:r>
              <a:rPr lang="en-US" sz="2000" dirty="0"/>
              <a:t> showing on their Travel Voucher in order to receive reimbursement.  </a:t>
            </a:r>
          </a:p>
          <a:p>
            <a:r>
              <a:rPr lang="en-US" sz="2000" dirty="0"/>
              <a:t>There are no exceptions to this rule!!  </a:t>
            </a:r>
          </a:p>
          <a:p>
            <a:r>
              <a:rPr lang="en-US" sz="2000" dirty="0"/>
              <a:t>Fredonia is more restrictive than OSC by electing to NOT reimburse out-of-pocket expenses if paperwork is not received in Accounting/Accounts Payable within 30 business days.  </a:t>
            </a:r>
          </a:p>
          <a:p>
            <a:r>
              <a:rPr lang="en-US" sz="2000" dirty="0"/>
              <a:t>Per OSC, we must treat all travelers by the same travel rules.</a:t>
            </a:r>
          </a:p>
          <a:p>
            <a:endParaRPr lang="en-US" dirty="0"/>
          </a:p>
        </p:txBody>
      </p:sp>
      <p:sp>
        <p:nvSpPr>
          <p:cNvPr id="5" name="TextBox 4">
            <a:extLst>
              <a:ext uri="{FF2B5EF4-FFF2-40B4-BE49-F238E27FC236}">
                <a16:creationId xmlns:a16="http://schemas.microsoft.com/office/drawing/2014/main" id="{F3115F15-F718-4D5E-987E-6F1ABC20C2A0}"/>
              </a:ext>
            </a:extLst>
          </p:cNvPr>
          <p:cNvSpPr txBox="1"/>
          <p:nvPr/>
        </p:nvSpPr>
        <p:spPr>
          <a:xfrm>
            <a:off x="1153886" y="2471057"/>
            <a:ext cx="4931228" cy="2554545"/>
          </a:xfrm>
          <a:prstGeom prst="rect">
            <a:avLst/>
          </a:prstGeom>
          <a:noFill/>
        </p:spPr>
        <p:txBody>
          <a:bodyPr wrap="square" rtlCol="0">
            <a:spAutoFit/>
          </a:bodyPr>
          <a:lstStyle/>
          <a:p>
            <a:r>
              <a:rPr lang="en-US" sz="2000" dirty="0"/>
              <a:t>Employees who have a </a:t>
            </a:r>
            <a:r>
              <a:rPr lang="en-US" sz="2000" b="1" i="1" dirty="0"/>
              <a:t>state-issued TRAVEL and/or NET Card must have proper documentation turned in prior to the due date of their card statement.</a:t>
            </a:r>
            <a:r>
              <a:rPr lang="en-US" sz="2000" dirty="0"/>
              <a:t> If the cardholder misses the release date, their monthly Spending Limit will be dropped to $1, until such time that reconciliations are 100% complete.</a:t>
            </a:r>
          </a:p>
          <a:p>
            <a:endParaRPr lang="en-US" sz="2000" dirty="0"/>
          </a:p>
        </p:txBody>
      </p:sp>
      <p:sp>
        <p:nvSpPr>
          <p:cNvPr id="8" name="TextBox 7">
            <a:extLst>
              <a:ext uri="{FF2B5EF4-FFF2-40B4-BE49-F238E27FC236}">
                <a16:creationId xmlns:a16="http://schemas.microsoft.com/office/drawing/2014/main" id="{38547BEF-5A72-45CA-82E6-FD7D926CADB5}"/>
              </a:ext>
            </a:extLst>
          </p:cNvPr>
          <p:cNvSpPr txBox="1"/>
          <p:nvPr/>
        </p:nvSpPr>
        <p:spPr>
          <a:xfrm>
            <a:off x="1153886" y="4876800"/>
            <a:ext cx="4314257" cy="1569660"/>
          </a:xfrm>
          <a:prstGeom prst="rect">
            <a:avLst/>
          </a:prstGeom>
          <a:noFill/>
        </p:spPr>
        <p:txBody>
          <a:bodyPr wrap="square" rtlCol="0">
            <a:spAutoFit/>
          </a:bodyPr>
          <a:lstStyle/>
          <a:p>
            <a:r>
              <a:rPr lang="en-US" sz="2400" b="1" dirty="0">
                <a:solidFill>
                  <a:srgbClr val="FF0000"/>
                </a:solidFill>
              </a:rPr>
              <a:t>It is the employee's responsibility to monitor the workflow of their paperwork.</a:t>
            </a:r>
          </a:p>
          <a:p>
            <a:endParaRPr lang="en-US" sz="2400" b="1" dirty="0">
              <a:solidFill>
                <a:srgbClr val="FF0000"/>
              </a:solidFill>
            </a:endParaRPr>
          </a:p>
        </p:txBody>
      </p:sp>
    </p:spTree>
    <p:extLst>
      <p:ext uri="{BB962C8B-B14F-4D97-AF65-F5344CB8AC3E}">
        <p14:creationId xmlns:p14="http://schemas.microsoft.com/office/powerpoint/2010/main" val="14557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794FBA30-9875-442A-9409-A86E6D42292F}"/>
              </a:ext>
            </a:extLst>
          </p:cNvPr>
          <p:cNvGraphicFramePr>
            <a:graphicFrameLocks noGrp="1"/>
          </p:cNvGraphicFramePr>
          <p:nvPr>
            <p:ph type="pic" sz="quarter" idx="13"/>
            <p:extLst>
              <p:ext uri="{D42A27DB-BD31-4B8C-83A1-F6EECF244321}">
                <p14:modId xmlns:p14="http://schemas.microsoft.com/office/powerpoint/2010/main" val="1383272204"/>
              </p:ext>
            </p:extLst>
          </p:nvPr>
        </p:nvGraphicFramePr>
        <p:xfrm>
          <a:off x="831850" y="233958"/>
          <a:ext cx="11360150" cy="639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831850" y="233958"/>
            <a:ext cx="5264150" cy="1555385"/>
          </a:xfrm>
        </p:spPr>
        <p:txBody>
          <a:bodyPr>
            <a:normAutofit/>
          </a:bodyPr>
          <a:lstStyle/>
          <a:p>
            <a:pPr algn="ctr"/>
            <a:r>
              <a:rPr lang="en-US" dirty="0"/>
              <a:t>TRAVEL VOUCHER</a:t>
            </a:r>
          </a:p>
        </p:txBody>
      </p:sp>
      <p:sp>
        <p:nvSpPr>
          <p:cNvPr id="7" name="Text Placeholder 1">
            <a:extLst>
              <a:ext uri="{FF2B5EF4-FFF2-40B4-BE49-F238E27FC236}">
                <a16:creationId xmlns:a16="http://schemas.microsoft.com/office/drawing/2014/main" id="{F8336539-7331-46DA-B2C2-42DB2D97654E}"/>
              </a:ext>
            </a:extLst>
          </p:cNvPr>
          <p:cNvSpPr txBox="1">
            <a:spLocks/>
          </p:cNvSpPr>
          <p:nvPr/>
        </p:nvSpPr>
        <p:spPr>
          <a:xfrm>
            <a:off x="831850" y="1756852"/>
            <a:ext cx="5264150" cy="294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 Travel Voucher is REQUIRED for EACH trip.</a:t>
            </a:r>
          </a:p>
        </p:txBody>
      </p:sp>
      <p:sp>
        <p:nvSpPr>
          <p:cNvPr id="3" name="TextBox 2">
            <a:extLst>
              <a:ext uri="{FF2B5EF4-FFF2-40B4-BE49-F238E27FC236}">
                <a16:creationId xmlns:a16="http://schemas.microsoft.com/office/drawing/2014/main" id="{286B79B7-2049-416F-A215-F313D4F5B349}"/>
              </a:ext>
            </a:extLst>
          </p:cNvPr>
          <p:cNvSpPr txBox="1"/>
          <p:nvPr/>
        </p:nvSpPr>
        <p:spPr>
          <a:xfrm>
            <a:off x="925286" y="2230881"/>
            <a:ext cx="5170714" cy="4555093"/>
          </a:xfrm>
          <a:prstGeom prst="rect">
            <a:avLst/>
          </a:prstGeom>
          <a:noFill/>
        </p:spPr>
        <p:txBody>
          <a:bodyPr wrap="square" rtlCol="0">
            <a:spAutoFit/>
          </a:bodyPr>
          <a:lstStyle/>
          <a:p>
            <a:pPr marL="342900" indent="-342900" algn="ctr">
              <a:buAutoNum type="arabicParenR"/>
            </a:pPr>
            <a:r>
              <a:rPr lang="en-US" sz="2000" b="1" dirty="0"/>
              <a:t>Complete:</a:t>
            </a:r>
          </a:p>
          <a:p>
            <a:pPr algn="ctr"/>
            <a:r>
              <a:rPr lang="en-US" dirty="0"/>
              <a:t>ALL blue sections on the Travel Voucher.</a:t>
            </a:r>
          </a:p>
          <a:p>
            <a:pPr algn="ctr"/>
            <a:endParaRPr lang="en-US" sz="1600" dirty="0"/>
          </a:p>
          <a:p>
            <a:pPr algn="ctr"/>
            <a:r>
              <a:rPr lang="en-US" sz="2000" b="1" dirty="0"/>
              <a:t>2) Attach:</a:t>
            </a:r>
            <a:endParaRPr lang="en-US" b="1" dirty="0"/>
          </a:p>
          <a:p>
            <a:pPr marL="285750" indent="-285750" algn="ctr">
              <a:buFont typeface="Arial" panose="020B0604020202020204" pitchFamily="34" charset="0"/>
              <a:buChar char="•"/>
            </a:pPr>
            <a:r>
              <a:rPr lang="en-US" dirty="0"/>
              <a:t>ORIGINAL, ITEMIZED receipts.</a:t>
            </a:r>
            <a:endParaRPr lang="en-US" sz="1600" dirty="0"/>
          </a:p>
          <a:p>
            <a:pPr marL="285750" indent="-285750" algn="ctr">
              <a:buFont typeface="Arial" panose="020B0604020202020204" pitchFamily="34" charset="0"/>
              <a:buChar char="•"/>
            </a:pPr>
            <a:r>
              <a:rPr lang="en-US" dirty="0"/>
              <a:t>An agenda, program or other documentation to substantiate all travel expenses or days expenses are claimed.</a:t>
            </a:r>
            <a:endParaRPr lang="en-US" sz="1600" dirty="0"/>
          </a:p>
          <a:p>
            <a:pPr marL="285750" indent="-285750" algn="ctr">
              <a:buFont typeface="Arial" panose="020B0604020202020204" pitchFamily="34" charset="0"/>
              <a:buChar char="•"/>
            </a:pPr>
            <a:r>
              <a:rPr lang="en-US" dirty="0"/>
              <a:t>Mileage Statement for Personal Automobile Use (if applicable).</a:t>
            </a:r>
          </a:p>
          <a:p>
            <a:pPr marL="285750" indent="-285750" algn="ctr">
              <a:buFont typeface="Arial" panose="020B0604020202020204" pitchFamily="34" charset="0"/>
              <a:buChar char="•"/>
            </a:pPr>
            <a:r>
              <a:rPr lang="en-US" dirty="0"/>
              <a:t>Over Per Diem Lodging Justification Form and Personal vs. Rental Vehicle Comparison (if applicable and not provided with TA).</a:t>
            </a:r>
          </a:p>
          <a:p>
            <a:pPr algn="ctr"/>
            <a:endParaRPr lang="en-US" sz="1600" dirty="0"/>
          </a:p>
          <a:p>
            <a:pPr algn="ctr"/>
            <a:r>
              <a:rPr lang="en-US" sz="2000" b="1" dirty="0"/>
              <a:t>3) Obtain:</a:t>
            </a:r>
          </a:p>
          <a:p>
            <a:pPr marL="285750" indent="-285750" algn="ctr">
              <a:buFont typeface="Arial" panose="020B0604020202020204" pitchFamily="34" charset="0"/>
              <a:buChar char="•"/>
            </a:pPr>
            <a:r>
              <a:rPr lang="en-US" dirty="0"/>
              <a:t>Supervisor’s signature</a:t>
            </a:r>
          </a:p>
        </p:txBody>
      </p:sp>
      <p:sp>
        <p:nvSpPr>
          <p:cNvPr id="6" name="Rectangle 5">
            <a:extLst>
              <a:ext uri="{FF2B5EF4-FFF2-40B4-BE49-F238E27FC236}">
                <a16:creationId xmlns:a16="http://schemas.microsoft.com/office/drawing/2014/main" id="{EE849643-7DC3-4383-B757-0CC70A23C5DE}"/>
              </a:ext>
            </a:extLst>
          </p:cNvPr>
          <p:cNvSpPr/>
          <p:nvPr/>
        </p:nvSpPr>
        <p:spPr>
          <a:xfrm>
            <a:off x="1069295" y="1740372"/>
            <a:ext cx="5170714" cy="5029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20D5F83-51B8-4F5A-B37B-F9265758B7CC}"/>
              </a:ext>
            </a:extLst>
          </p:cNvPr>
          <p:cNvSpPr txBox="1"/>
          <p:nvPr/>
        </p:nvSpPr>
        <p:spPr>
          <a:xfrm>
            <a:off x="1460953" y="2305823"/>
            <a:ext cx="4005943" cy="3539430"/>
          </a:xfrm>
          <a:prstGeom prst="rect">
            <a:avLst/>
          </a:prstGeom>
          <a:noFill/>
        </p:spPr>
        <p:txBody>
          <a:bodyPr wrap="square" rtlCol="0">
            <a:spAutoFit/>
          </a:bodyPr>
          <a:lstStyle/>
          <a:p>
            <a:pPr algn="ctr"/>
            <a:r>
              <a:rPr lang="en-US" sz="2800" dirty="0"/>
              <a:t>Last, but not Least:</a:t>
            </a:r>
          </a:p>
          <a:p>
            <a:pPr algn="ctr"/>
            <a:endParaRPr lang="en-US" sz="2800" dirty="0"/>
          </a:p>
          <a:p>
            <a:pPr algn="ctr"/>
            <a:r>
              <a:rPr lang="en-US" sz="2800" dirty="0"/>
              <a:t>Turn in ALL paperwork to the Travel Administrator within the required amount of time to ensure speedy processing and no repercussions.</a:t>
            </a:r>
          </a:p>
        </p:txBody>
      </p:sp>
    </p:spTree>
    <p:extLst>
      <p:ext uri="{BB962C8B-B14F-4D97-AF65-F5344CB8AC3E}">
        <p14:creationId xmlns:p14="http://schemas.microsoft.com/office/powerpoint/2010/main" val="28301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14F58DA-38C8-400C-AC9D-254C2F25EB76}"/>
              </a:ext>
            </a:extLst>
          </p:cNvPr>
          <p:cNvPicPr>
            <a:picLocks noGrp="1" noChangeAspect="1"/>
          </p:cNvPicPr>
          <p:nvPr>
            <p:ph type="pic" sz="quarter" idx="10"/>
          </p:nvPr>
        </p:nvPicPr>
        <p:blipFill>
          <a:blip r:embed="rId2"/>
          <a:srcRect/>
          <a:stretch>
            <a:fillRect/>
          </a:stretch>
        </p:blipFill>
        <p:spPr/>
      </p:pic>
      <p:sp>
        <p:nvSpPr>
          <p:cNvPr id="8" name="Rectangle: Rounded Corners 7">
            <a:extLst>
              <a:ext uri="{FF2B5EF4-FFF2-40B4-BE49-F238E27FC236}">
                <a16:creationId xmlns:a16="http://schemas.microsoft.com/office/drawing/2014/main" id="{4CBEB1DE-9C0C-4604-B247-ED3EC194C244}"/>
              </a:ext>
            </a:extLst>
          </p:cNvPr>
          <p:cNvSpPr/>
          <p:nvPr/>
        </p:nvSpPr>
        <p:spPr>
          <a:xfrm>
            <a:off x="468086" y="370114"/>
            <a:ext cx="6008914" cy="6117771"/>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317984-9B43-498E-A151-7B48E0C05CC9}"/>
              </a:ext>
            </a:extLst>
          </p:cNvPr>
          <p:cNvSpPr txBox="1"/>
          <p:nvPr/>
        </p:nvSpPr>
        <p:spPr>
          <a:xfrm>
            <a:off x="1094014" y="612843"/>
            <a:ext cx="4757057" cy="5632311"/>
          </a:xfrm>
          <a:prstGeom prst="rect">
            <a:avLst/>
          </a:prstGeom>
          <a:noFill/>
        </p:spPr>
        <p:txBody>
          <a:bodyPr wrap="square" rtlCol="0">
            <a:spAutoFit/>
          </a:bodyPr>
          <a:lstStyle/>
          <a:p>
            <a:pPr algn="ctr"/>
            <a:r>
              <a:rPr lang="en-US" sz="2000" b="1" dirty="0">
                <a:solidFill>
                  <a:schemeClr val="bg1"/>
                </a:solidFill>
              </a:rPr>
              <a:t>REMEMBER</a:t>
            </a:r>
          </a:p>
          <a:p>
            <a:r>
              <a:rPr lang="en-US" b="1" i="1" u="sng" dirty="0">
                <a:solidFill>
                  <a:schemeClr val="bg1"/>
                </a:solidFill>
              </a:rPr>
              <a:t>All travel must:</a:t>
            </a:r>
            <a:endParaRPr lang="en-US" dirty="0">
              <a:solidFill>
                <a:schemeClr val="bg1"/>
              </a:solidFill>
            </a:endParaRPr>
          </a:p>
          <a:p>
            <a:pPr marL="285750" lvl="0" indent="-285750">
              <a:buFont typeface="Arial" panose="020B0604020202020204" pitchFamily="34" charset="0"/>
              <a:buChar char="•"/>
            </a:pPr>
            <a:r>
              <a:rPr lang="en-US" dirty="0">
                <a:solidFill>
                  <a:schemeClr val="bg1"/>
                </a:solidFill>
              </a:rPr>
              <a:t>Be in compliance with the rates and regulations listed here, which follow Federal, New York State, SUNY, and Fredonia rules and regulations.</a:t>
            </a:r>
          </a:p>
          <a:p>
            <a:pPr marL="285750" lvl="0" indent="-285750">
              <a:buFont typeface="Arial" panose="020B0604020202020204" pitchFamily="34" charset="0"/>
              <a:buChar char="•"/>
            </a:pPr>
            <a:r>
              <a:rPr lang="en-US" dirty="0">
                <a:solidFill>
                  <a:schemeClr val="bg1"/>
                </a:solidFill>
              </a:rPr>
              <a:t>Be for official State business and in the best interest of the State.</a:t>
            </a:r>
          </a:p>
          <a:p>
            <a:pPr marL="285750" lvl="0" indent="-285750">
              <a:buFont typeface="Arial" panose="020B0604020202020204" pitchFamily="34" charset="0"/>
              <a:buChar char="•"/>
            </a:pPr>
            <a:r>
              <a:rPr lang="en-US" dirty="0">
                <a:solidFill>
                  <a:schemeClr val="bg1"/>
                </a:solidFill>
              </a:rPr>
              <a:t>Include only actual, necessary and reasonable business expenses.</a:t>
            </a:r>
          </a:p>
          <a:p>
            <a:pPr marL="285750" lvl="0" indent="-285750">
              <a:buFont typeface="Arial" panose="020B0604020202020204" pitchFamily="34" charset="0"/>
              <a:buChar char="•"/>
            </a:pPr>
            <a:r>
              <a:rPr lang="en-US" dirty="0">
                <a:solidFill>
                  <a:schemeClr val="bg1"/>
                </a:solidFill>
              </a:rPr>
              <a:t>Be conducive to achieving the objectives of the trip while balancing factors such as least expensive, time and safety.</a:t>
            </a:r>
          </a:p>
          <a:p>
            <a:pPr marL="285750" indent="-285750">
              <a:buFont typeface="Arial" panose="020B0604020202020204" pitchFamily="34" charset="0"/>
              <a:buChar char="•"/>
            </a:pPr>
            <a:r>
              <a:rPr lang="en-US" dirty="0">
                <a:solidFill>
                  <a:schemeClr val="bg1"/>
                </a:solidFill>
              </a:rPr>
              <a:t>Be pre-approved via written documentation.</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NYS Sales Tax is NOT reimbursable!</a:t>
            </a:r>
          </a:p>
          <a:p>
            <a:r>
              <a:rPr lang="en-US" dirty="0">
                <a:solidFill>
                  <a:schemeClr val="bg1"/>
                </a:solidFill>
              </a:rPr>
              <a:t>If staying in a hotel, don’t forget your </a:t>
            </a:r>
            <a:r>
              <a:rPr lang="en-US" dirty="0"/>
              <a:t>NYS </a:t>
            </a:r>
            <a:r>
              <a:rPr lang="en-US" dirty="0">
                <a:solidFill>
                  <a:schemeClr val="bg1"/>
                </a:solidFill>
              </a:rPr>
              <a:t>Exemption Certificate for Tax on Occupancy of Hotel or Motel Rooms (ST 129) or New York City Tax on Occupancy Tax Exempt or NYS Tax Exempt Certificate (AC946) forms.</a:t>
            </a:r>
          </a:p>
        </p:txBody>
      </p:sp>
      <p:sp>
        <p:nvSpPr>
          <p:cNvPr id="10" name="Rectangle: Rounded Corners 9">
            <a:extLst>
              <a:ext uri="{FF2B5EF4-FFF2-40B4-BE49-F238E27FC236}">
                <a16:creationId xmlns:a16="http://schemas.microsoft.com/office/drawing/2014/main" id="{1B56EF52-DE27-4D17-94A7-41FA77EFCD10}"/>
              </a:ext>
            </a:extLst>
          </p:cNvPr>
          <p:cNvSpPr/>
          <p:nvPr/>
        </p:nvSpPr>
        <p:spPr>
          <a:xfrm>
            <a:off x="6847114" y="1730829"/>
            <a:ext cx="4963886" cy="3080657"/>
          </a:xfrm>
          <a:prstGeom prst="roundRect">
            <a:avLst/>
          </a:prstGeom>
          <a:solidFill>
            <a:schemeClr val="accent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800490-D642-4108-8DF1-6440468032AD}"/>
              </a:ext>
            </a:extLst>
          </p:cNvPr>
          <p:cNvSpPr txBox="1"/>
          <p:nvPr/>
        </p:nvSpPr>
        <p:spPr>
          <a:xfrm>
            <a:off x="7206343" y="2209800"/>
            <a:ext cx="4332514" cy="1938992"/>
          </a:xfrm>
          <a:prstGeom prst="rect">
            <a:avLst/>
          </a:prstGeom>
          <a:noFill/>
        </p:spPr>
        <p:txBody>
          <a:bodyPr wrap="square" rtlCol="0">
            <a:spAutoFit/>
          </a:bodyPr>
          <a:lstStyle/>
          <a:p>
            <a:pPr algn="ctr"/>
            <a:r>
              <a:rPr lang="en-US" sz="6000" b="1" dirty="0">
                <a:ln w="22225">
                  <a:solidFill>
                    <a:schemeClr val="accent2"/>
                  </a:solidFill>
                  <a:prstDash val="solid"/>
                </a:ln>
                <a:solidFill>
                  <a:schemeClr val="accent2">
                    <a:lumMod val="40000"/>
                    <a:lumOff val="60000"/>
                  </a:schemeClr>
                </a:solidFill>
              </a:rPr>
              <a:t>ENJOY YOUR TRIP!</a:t>
            </a:r>
            <a:endParaRPr lang="en-US" sz="6000" dirty="0"/>
          </a:p>
        </p:txBody>
      </p:sp>
    </p:spTree>
    <p:extLst>
      <p:ext uri="{BB962C8B-B14F-4D97-AF65-F5344CB8AC3E}">
        <p14:creationId xmlns:p14="http://schemas.microsoft.com/office/powerpoint/2010/main" val="28528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8151123-CA13-4513-99C2-D76CD8E56721}"/>
              </a:ext>
            </a:extLst>
          </p:cNvPr>
          <p:cNvPicPr>
            <a:picLocks noGrp="1" noChangeAspect="1"/>
          </p:cNvPicPr>
          <p:nvPr>
            <p:ph type="pic" sz="quarter" idx="10"/>
          </p:nvPr>
        </p:nvPicPr>
        <p:blipFill rotWithShape="1">
          <a:blip r:embed="rId2"/>
          <a:srcRect l="6429" r="6429"/>
          <a:stretch/>
        </p:blipFill>
        <p:spPr>
          <a:xfrm>
            <a:off x="783770" y="0"/>
            <a:ext cx="10624459" cy="6858000"/>
          </a:xfrm>
        </p:spPr>
      </p:pic>
      <p:sp>
        <p:nvSpPr>
          <p:cNvPr id="5" name="TextBox 4">
            <a:extLst>
              <a:ext uri="{FF2B5EF4-FFF2-40B4-BE49-F238E27FC236}">
                <a16:creationId xmlns:a16="http://schemas.microsoft.com/office/drawing/2014/main" id="{2D39E9EC-0734-4874-92A6-D8628B5407A7}"/>
              </a:ext>
            </a:extLst>
          </p:cNvPr>
          <p:cNvSpPr txBox="1"/>
          <p:nvPr/>
        </p:nvSpPr>
        <p:spPr>
          <a:xfrm>
            <a:off x="2188028" y="5042041"/>
            <a:ext cx="7815943" cy="1200329"/>
          </a:xfrm>
          <a:prstGeom prst="rect">
            <a:avLst/>
          </a:prstGeom>
          <a:noFill/>
        </p:spPr>
        <p:txBody>
          <a:bodyPr wrap="square" rtlCol="0">
            <a:spAutoFit/>
          </a:bodyPr>
          <a:lstStyle/>
          <a:p>
            <a:pPr algn="ctr"/>
            <a:r>
              <a:rPr lang="en-US" sz="7200" dirty="0">
                <a:ln w="28575">
                  <a:solidFill>
                    <a:srgbClr val="00B0F0"/>
                  </a:solidFill>
                </a:ln>
                <a:solidFill>
                  <a:schemeClr val="bg1"/>
                </a:solidFill>
                <a:latin typeface="Gill Sans Ultra Bold" panose="020B0A02020104020203" pitchFamily="34" charset="0"/>
              </a:rPr>
              <a:t>QUESTIONS?</a:t>
            </a:r>
          </a:p>
        </p:txBody>
      </p:sp>
    </p:spTree>
    <p:extLst>
      <p:ext uri="{BB962C8B-B14F-4D97-AF65-F5344CB8AC3E}">
        <p14:creationId xmlns:p14="http://schemas.microsoft.com/office/powerpoint/2010/main" val="47319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tretch>
            <a:fillRect/>
          </a:stretch>
        </p:blipFill>
        <p:spPr>
          <a:xfrm>
            <a:off x="838199" y="0"/>
            <a:ext cx="11251760" cy="5791201"/>
          </a:xfrm>
        </p:spPr>
      </p:pic>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a:xfrm>
            <a:off x="838201" y="3526970"/>
            <a:ext cx="4920342" cy="979715"/>
          </a:xfrm>
        </p:spPr>
        <p:txBody>
          <a:bodyPr anchor="b"/>
          <a:lstStyle/>
          <a:p>
            <a:pPr lvl="0"/>
            <a:r>
              <a:rPr lang="en-US" dirty="0">
                <a:sym typeface="Bebas"/>
              </a:rPr>
              <a:t>THANK YOU</a:t>
            </a:r>
            <a:endParaRPr lang="en-US" dirty="0"/>
          </a:p>
        </p:txBody>
      </p:sp>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p:txBody>
          <a:bodyPr>
            <a:normAutofit lnSpcReduction="10000"/>
          </a:bodyPr>
          <a:lstStyle/>
          <a:p>
            <a:r>
              <a:rPr lang="en-US" dirty="0"/>
              <a:t>Questions? Please contact the Accounting Department</a:t>
            </a:r>
          </a:p>
          <a:p>
            <a:endParaRPr lang="en-US" dirty="0"/>
          </a:p>
        </p:txBody>
      </p:sp>
      <p:grpSp>
        <p:nvGrpSpPr>
          <p:cNvPr id="51" name="Group 50" descr="Contact information text box group">
            <a:extLst>
              <a:ext uri="{FF2B5EF4-FFF2-40B4-BE49-F238E27FC236}">
                <a16:creationId xmlns:a16="http://schemas.microsoft.com/office/drawing/2014/main" id="{5440D331-C6D8-D844-8811-5ED6AEB3F4BD}"/>
              </a:ext>
            </a:extLst>
          </p:cNvPr>
          <p:cNvGrpSpPr/>
          <p:nvPr/>
        </p:nvGrpSpPr>
        <p:grpSpPr>
          <a:xfrm>
            <a:off x="9309516" y="502274"/>
            <a:ext cx="2780443" cy="993643"/>
            <a:chOff x="7718027" y="4213936"/>
            <a:chExt cx="2780443" cy="993643"/>
          </a:xfrm>
        </p:grpSpPr>
        <p:grpSp>
          <p:nvGrpSpPr>
            <p:cNvPr id="19" name="Group 18">
              <a:extLst>
                <a:ext uri="{FF2B5EF4-FFF2-40B4-BE49-F238E27FC236}">
                  <a16:creationId xmlns:a16="http://schemas.microsoft.com/office/drawing/2014/main"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US" sz="1600" b="1" dirty="0">
                    <a:solidFill>
                      <a:schemeClr val="tx2"/>
                    </a:solidFill>
                    <a:latin typeface="+mj-lt"/>
                    <a:cs typeface="Gill Sans" panose="020B0502020104020203" pitchFamily="34" charset="-79"/>
                  </a:rPr>
                  <a:t>Trenton Lutes</a:t>
                </a:r>
                <a:endParaRPr kumimoji="0" lang="en-US" sz="1600" b="1" u="none" strike="noStrike" kern="1200" cap="none" spc="0" normalizeH="0" baseline="0" noProof="0" dirty="0">
                  <a:ln>
                    <a:noFill/>
                  </a:ln>
                  <a:solidFill>
                    <a:schemeClr val="tx2"/>
                  </a:solidFill>
                  <a:effectLst/>
                  <a:uLnTx/>
                  <a:uFillTx/>
                  <a:latin typeface="+mj-lt"/>
                  <a:cs typeface="Gill Sans" panose="020B0502020104020203" pitchFamily="34" charset="-79"/>
                </a:endParaRPr>
              </a:p>
            </p:txBody>
          </p:sp>
          <p:sp>
            <p:nvSpPr>
              <p:cNvPr id="46" name="Text Placeholder 17">
                <a:extLst>
                  <a:ext uri="{FF2B5EF4-FFF2-40B4-BE49-F238E27FC236}">
                    <a16:creationId xmlns:a16="http://schemas.microsoft.com/office/drawing/2014/main" id="{698B802A-61BF-5142-91CD-EF6EE9F1A68A}"/>
                  </a:ext>
                </a:extLst>
              </p:cNvPr>
              <p:cNvSpPr txBox="1">
                <a:spLocks/>
              </p:cNvSpPr>
              <p:nvPr/>
            </p:nvSpPr>
            <p:spPr>
              <a:xfrm>
                <a:off x="6096001" y="4570697"/>
                <a:ext cx="3206750"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lang="en-US" sz="1600" dirty="0">
                    <a:solidFill>
                      <a:schemeClr val="tx2"/>
                    </a:solidFill>
                    <a:cs typeface="Gill Sans Light" panose="020B0302020104020203" pitchFamily="34" charset="-79"/>
                  </a:rPr>
                  <a:t>x3467</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sp>
            <p:nvSpPr>
              <p:cNvPr id="47" name="Text Placeholder 18">
                <a:extLst>
                  <a:ext uri="{FF2B5EF4-FFF2-40B4-BE49-F238E27FC236}">
                    <a16:creationId xmlns:a16="http://schemas.microsoft.com/office/drawing/2014/main"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sz="1600" dirty="0">
                    <a:solidFill>
                      <a:schemeClr val="tx2"/>
                    </a:solidFill>
                    <a:cs typeface="Gill Sans Light" panose="020B0302020104020203" pitchFamily="34" charset="-79"/>
                  </a:rPr>
                  <a:t>Trenton.Lutes@fredonia.edu</a:t>
                </a:r>
                <a:endParaRPr kumimoji="0" lang="en-US" sz="1600" u="none" strike="noStrike" kern="1200" cap="none" spc="0" normalizeH="0" baseline="0" noProof="0" dirty="0">
                  <a:ln>
                    <a:noFill/>
                  </a:ln>
                  <a:solidFill>
                    <a:schemeClr val="tx2"/>
                  </a:solidFill>
                  <a:effectLst/>
                  <a:uLnTx/>
                  <a:uFillTx/>
                  <a:cs typeface="Gill Sans Light" panose="020B0302020104020203" pitchFamily="34" charset="-79"/>
                </a:endParaRPr>
              </a:p>
            </p:txBody>
          </p:sp>
        </p:grpSp>
        <p:grpSp>
          <p:nvGrpSpPr>
            <p:cNvPr id="20" name="Group 19">
              <a:extLst>
                <a:ext uri="{FF2B5EF4-FFF2-40B4-BE49-F238E27FC236}">
                  <a16:creationId xmlns:a16="http://schemas.microsoft.com/office/drawing/2014/main"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405406"/>
                <a:ext cx="218900" cy="218900"/>
              </a:xfrm>
              <a:prstGeom prst="rect">
                <a:avLst/>
              </a:prstGeom>
            </p:spPr>
          </p:pic>
        </p:grpSp>
      </p:grpSp>
    </p:spTree>
    <p:extLst>
      <p:ext uri="{BB962C8B-B14F-4D97-AF65-F5344CB8AC3E}">
        <p14:creationId xmlns:p14="http://schemas.microsoft.com/office/powerpoint/2010/main" val="5118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29342" y="368446"/>
            <a:ext cx="4648200" cy="1395208"/>
          </a:xfrm>
        </p:spPr>
        <p:txBody>
          <a:bodyPr>
            <a:normAutofit fontScale="90000"/>
          </a:bodyPr>
          <a:lstStyle/>
          <a:p>
            <a:pPr algn="ctr"/>
            <a:r>
              <a:rPr lang="en-US" dirty="0"/>
              <a:t> Complete a </a:t>
            </a:r>
            <a:br>
              <a:rPr lang="en-US" dirty="0"/>
            </a:br>
            <a:r>
              <a:rPr lang="en-US" dirty="0"/>
              <a:t>Travel Authorization</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427109" y="2035628"/>
            <a:ext cx="5252667" cy="853095"/>
          </a:xfrm>
          <a:ln w="38100">
            <a:solidFill>
              <a:schemeClr val="accent2"/>
            </a:solidFill>
          </a:ln>
        </p:spPr>
        <p:txBody>
          <a:bodyPr anchor="t">
            <a:normAutofit/>
          </a:bodyPr>
          <a:lstStyle/>
          <a:p>
            <a:pPr algn="ctr"/>
            <a:r>
              <a:rPr lang="en-US" sz="1800" dirty="0"/>
              <a:t>A Travel Authorization (TA) should be completed </a:t>
            </a:r>
            <a:r>
              <a:rPr lang="en-US" sz="1800" b="1" u="sng" dirty="0"/>
              <a:t>four weeks</a:t>
            </a:r>
            <a:r>
              <a:rPr lang="en-US" sz="1800" dirty="0"/>
              <a:t> prior to leaving on your trip.</a:t>
            </a:r>
          </a:p>
        </p:txBody>
      </p:sp>
      <p:pic>
        <p:nvPicPr>
          <p:cNvPr id="5" name="Picture Placeholder 4" descr="Flat lay of work desk with woman pointing at map">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rcRect l="4321" r="4321"/>
          <a:stretch>
            <a:fillRect/>
          </a:stretch>
        </p:blipFill>
        <p:spPr/>
      </p:pic>
      <p:graphicFrame>
        <p:nvGraphicFramePr>
          <p:cNvPr id="6" name="Diagram 5">
            <a:extLst>
              <a:ext uri="{FF2B5EF4-FFF2-40B4-BE49-F238E27FC236}">
                <a16:creationId xmlns:a16="http://schemas.microsoft.com/office/drawing/2014/main" id="{791A35B9-DB17-4F20-BC1B-D4E8E955F175}"/>
              </a:ext>
            </a:extLst>
          </p:cNvPr>
          <p:cNvGraphicFramePr/>
          <p:nvPr>
            <p:extLst>
              <p:ext uri="{D42A27DB-BD31-4B8C-83A1-F6EECF244321}">
                <p14:modId xmlns:p14="http://schemas.microsoft.com/office/powerpoint/2010/main" val="696039164"/>
              </p:ext>
            </p:extLst>
          </p:nvPr>
        </p:nvGraphicFramePr>
        <p:xfrm>
          <a:off x="427109" y="2682679"/>
          <a:ext cx="5252667" cy="4385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70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animEffect transition="in" filter="circle(in)">
                                      <p:cBhvr>
                                        <p:cTn id="7" dur="2000"/>
                                        <p:tgtEl>
                                          <p:spTgt spid="21">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Woman hiking">
            <a:extLst>
              <a:ext uri="{FF2B5EF4-FFF2-40B4-BE49-F238E27FC236}">
                <a16:creationId xmlns:a16="http://schemas.microsoft.com/office/drawing/2014/main" id="{73DAE110-F0EA-3148-A07C-325BF5660E26}"/>
              </a:ext>
            </a:extLst>
          </p:cNvPr>
          <p:cNvPicPr>
            <a:picLocks noGrp="1" noChangeAspect="1"/>
          </p:cNvPicPr>
          <p:nvPr>
            <p:ph type="pic" sz="quarter" idx="10"/>
          </p:nvPr>
        </p:nvPicPr>
        <p:blipFill>
          <a:blip r:embed="rId3"/>
          <a:srcRect t="7875" b="7875"/>
          <a:stretch>
            <a:fillRect/>
          </a:stretch>
        </p:blipFill>
        <p:spPr>
          <a:xfrm>
            <a:off x="0" y="0"/>
            <a:ext cx="12192000" cy="6858000"/>
          </a:xfrm>
        </p:spPr>
      </p:pic>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a:xfrm>
            <a:off x="1050401" y="2758495"/>
            <a:ext cx="5445858" cy="2852737"/>
          </a:xfrm>
        </p:spPr>
        <p:txBody>
          <a:bodyPr/>
          <a:lstStyle/>
          <a:p>
            <a:pPr algn="ctr"/>
            <a:r>
              <a:rPr lang="en-US" dirty="0">
                <a:solidFill>
                  <a:schemeClr val="accent4">
                    <a:lumMod val="50000"/>
                  </a:schemeClr>
                </a:solidFill>
              </a:rPr>
              <a:t>Always Know Your Trip Allowance</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a:xfrm>
            <a:off x="1148373" y="4985657"/>
            <a:ext cx="5445858" cy="1734121"/>
          </a:xfrm>
        </p:spPr>
        <p:txBody>
          <a:bodyPr>
            <a:normAutofit/>
          </a:bodyPr>
          <a:lstStyle/>
          <a:p>
            <a:pPr algn="ctr"/>
            <a:r>
              <a:rPr lang="en-US" sz="2800" dirty="0"/>
              <a:t>It is </a:t>
            </a:r>
            <a:r>
              <a:rPr lang="en-US" sz="2800" b="1" u="sng" dirty="0"/>
              <a:t>VERY</a:t>
            </a:r>
            <a:r>
              <a:rPr lang="en-US" sz="2800" dirty="0"/>
              <a:t> important that you know how much you will be allowed to spend </a:t>
            </a:r>
            <a:r>
              <a:rPr lang="en-US" sz="2800" b="1" u="sng" dirty="0"/>
              <a:t>BEFORE</a:t>
            </a:r>
            <a:r>
              <a:rPr lang="en-US" sz="2800" dirty="0"/>
              <a:t> you go on your trip.</a:t>
            </a:r>
          </a:p>
        </p:txBody>
      </p:sp>
    </p:spTree>
    <p:extLst>
      <p:ext uri="{BB962C8B-B14F-4D97-AF65-F5344CB8AC3E}">
        <p14:creationId xmlns:p14="http://schemas.microsoft.com/office/powerpoint/2010/main" val="12966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icture Placeholder 1">
            <a:extLst>
              <a:ext uri="{FF2B5EF4-FFF2-40B4-BE49-F238E27FC236}">
                <a16:creationId xmlns:a16="http://schemas.microsoft.com/office/drawing/2014/main" id="{2A5D4F70-300E-4A69-B5A7-03B99D8B5260}"/>
              </a:ext>
            </a:extLst>
          </p:cNvPr>
          <p:cNvGraphicFramePr>
            <a:graphicFrameLocks noGrp="1"/>
          </p:cNvGraphicFramePr>
          <p:nvPr>
            <p:ph type="pic" sz="quarter" idx="10"/>
            <p:extLst>
              <p:ext uri="{D42A27DB-BD31-4B8C-83A1-F6EECF244321}">
                <p14:modId xmlns:p14="http://schemas.microsoft.com/office/powerpoint/2010/main" val="3321966093"/>
              </p:ext>
            </p:extLst>
          </p:nvPr>
        </p:nvGraphicFramePr>
        <p:xfrm>
          <a:off x="634223" y="1397794"/>
          <a:ext cx="6096000" cy="406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468280" y="1774371"/>
            <a:ext cx="4320949" cy="3309257"/>
          </a:xfrm>
        </p:spPr>
        <p:txBody>
          <a:bodyPr anchor="t">
            <a:normAutofit fontScale="92500" lnSpcReduction="10000"/>
          </a:bodyPr>
          <a:lstStyle/>
          <a:p>
            <a:r>
              <a:rPr lang="en-US" sz="3200" dirty="0"/>
              <a:t>The university’s preferred and most efficient method of payment for travel-related expenses is via the state-issued JPMC Travel and/or Non-Employee (NET) Card. </a:t>
            </a:r>
          </a:p>
        </p:txBody>
      </p:sp>
      <p:sp>
        <p:nvSpPr>
          <p:cNvPr id="6" name="TextBox 5">
            <a:extLst>
              <a:ext uri="{FF2B5EF4-FFF2-40B4-BE49-F238E27FC236}">
                <a16:creationId xmlns:a16="http://schemas.microsoft.com/office/drawing/2014/main" id="{F2D275C1-61B8-4199-BAE4-150147C6D184}"/>
              </a:ext>
            </a:extLst>
          </p:cNvPr>
          <p:cNvSpPr txBox="1"/>
          <p:nvPr/>
        </p:nvSpPr>
        <p:spPr>
          <a:xfrm>
            <a:off x="555171" y="5998029"/>
            <a:ext cx="11323995" cy="338554"/>
          </a:xfrm>
          <a:prstGeom prst="rect">
            <a:avLst/>
          </a:prstGeom>
          <a:noFill/>
        </p:spPr>
        <p:txBody>
          <a:bodyPr wrap="square" rtlCol="0">
            <a:spAutoFit/>
          </a:bodyPr>
          <a:lstStyle/>
          <a:p>
            <a:r>
              <a:rPr lang="en-US" sz="1600" dirty="0">
                <a:solidFill>
                  <a:srgbClr val="FF0000"/>
                </a:solidFill>
              </a:rPr>
              <a:t>Use of a Travel or NET card requires an application and a signed agreement to abide by the rules and regulations set forth in that agreement.</a:t>
            </a:r>
          </a:p>
        </p:txBody>
      </p:sp>
    </p:spTree>
    <p:extLst>
      <p:ext uri="{BB962C8B-B14F-4D97-AF65-F5344CB8AC3E}">
        <p14:creationId xmlns:p14="http://schemas.microsoft.com/office/powerpoint/2010/main" val="39741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9925" r="29419"/>
          <a:stretch/>
        </p:blipFill>
        <p:spPr>
          <a:xfrm>
            <a:off x="0" y="0"/>
            <a:ext cx="6242052" cy="6858000"/>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7370308" y="372235"/>
            <a:ext cx="4008437" cy="1395208"/>
          </a:xfrm>
        </p:spPr>
        <p:txBody>
          <a:bodyPr/>
          <a:lstStyle/>
          <a:p>
            <a:r>
              <a:rPr lang="en-US" dirty="0"/>
              <a:t>TRAVEL CARD</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255667" y="1877788"/>
            <a:ext cx="4506685" cy="602887"/>
          </a:xfrm>
        </p:spPr>
        <p:txBody>
          <a:bodyPr anchor="t"/>
          <a:lstStyle/>
          <a:p>
            <a:r>
              <a:rPr lang="en-US" dirty="0"/>
              <a:t>Used for Employee Only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7504792" y="2480675"/>
            <a:ext cx="4008437" cy="4028982"/>
          </a:xfrm>
        </p:spPr>
        <p:txBody>
          <a:bodyPr>
            <a:normAutofit fontScale="92500"/>
          </a:bodyPr>
          <a:lstStyle/>
          <a:p>
            <a:r>
              <a:rPr lang="en-US" sz="1400" dirty="0"/>
              <a:t>The Travel card may be used when the employee is in “Travel Status” while on official State University business only.</a:t>
            </a:r>
          </a:p>
          <a:p>
            <a:r>
              <a:rPr lang="en-US" sz="1400" dirty="0"/>
              <a:t>Travel cards may only be used to pay for travel for the employee whose name appears on the card.</a:t>
            </a:r>
          </a:p>
          <a:p>
            <a:r>
              <a:rPr lang="en-US" sz="1400" dirty="0"/>
              <a:t>Employees may not use travel cards to make personal purchases, even if they intend to reimburse the State for those expenses.  In addition, travel cards must not be used to pay expenses that are not travel-related.</a:t>
            </a:r>
          </a:p>
          <a:p>
            <a:r>
              <a:rPr lang="en-US" sz="1400" b="1" dirty="0">
                <a:solidFill>
                  <a:srgbClr val="FF0000"/>
                </a:solidFill>
              </a:rPr>
              <a:t>ONLY</a:t>
            </a:r>
            <a:r>
              <a:rPr lang="en-US" sz="1400" dirty="0">
                <a:solidFill>
                  <a:srgbClr val="FF0000"/>
                </a:solidFill>
              </a:rPr>
              <a:t> the person whose name is embossed on the card is authorized to add expenses to that card.</a:t>
            </a:r>
          </a:p>
        </p:txBody>
      </p:sp>
    </p:spTree>
    <p:extLst>
      <p:ext uri="{BB962C8B-B14F-4D97-AF65-F5344CB8AC3E}">
        <p14:creationId xmlns:p14="http://schemas.microsoft.com/office/powerpoint/2010/main" val="134138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15412" r="23131"/>
          <a:stretch/>
        </p:blipFill>
        <p:spPr>
          <a:xfrm>
            <a:off x="5868036" y="0"/>
            <a:ext cx="6323964" cy="6850455"/>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893308" y="239487"/>
            <a:ext cx="4008437" cy="898706"/>
          </a:xfrm>
        </p:spPr>
        <p:txBody>
          <a:bodyPr/>
          <a:lstStyle/>
          <a:p>
            <a:pPr algn="ctr"/>
            <a:r>
              <a:rPr lang="en-US" dirty="0"/>
              <a:t>NET CARD</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778667" y="1265920"/>
            <a:ext cx="4506685" cy="450170"/>
          </a:xfrm>
        </p:spPr>
        <p:txBody>
          <a:bodyPr anchor="t"/>
          <a:lstStyle/>
          <a:p>
            <a:r>
              <a:rPr lang="en-US" dirty="0"/>
              <a:t>Used for Non-Employee Travel Expenses.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027792" y="1632857"/>
            <a:ext cx="4008437" cy="5061857"/>
          </a:xfrm>
        </p:spPr>
        <p:txBody>
          <a:bodyPr>
            <a:noAutofit/>
          </a:bodyPr>
          <a:lstStyle/>
          <a:p>
            <a:r>
              <a:rPr lang="en-US" sz="1300" dirty="0"/>
              <a:t>The NET Card is used to pay for travel expenses for non-employee travel on official State University business only.  You may not use this credit card for personal charges or for any New York State employee travel.</a:t>
            </a:r>
          </a:p>
          <a:p>
            <a:r>
              <a:rPr lang="en-US" sz="1300" dirty="0"/>
              <a:t>There is one exception, which allows a New York State employee’s travel to go on the NET Card.  If coaching staff is traveling with the team or instructional staff is traveling with a group of students for a course or group activity the New York State employee’s expenses may go on the NET Card.  If the New York State employee is </a:t>
            </a:r>
            <a:r>
              <a:rPr lang="en-US" sz="1300" u="sng" dirty="0"/>
              <a:t>not</a:t>
            </a:r>
            <a:r>
              <a:rPr lang="en-US" sz="1300" dirty="0"/>
              <a:t> in “Travel Status” and the majority of the team or group is NOT comprised of non-employees, the New York State employee’s expenses must be out-of-pocket payments.</a:t>
            </a:r>
          </a:p>
          <a:p>
            <a:r>
              <a:rPr lang="en-US" sz="1300" b="1" dirty="0">
                <a:solidFill>
                  <a:srgbClr val="FF0000"/>
                </a:solidFill>
              </a:rPr>
              <a:t>ONLY</a:t>
            </a:r>
            <a:r>
              <a:rPr lang="en-US" sz="1300" dirty="0">
                <a:solidFill>
                  <a:srgbClr val="FF0000"/>
                </a:solidFill>
              </a:rPr>
              <a:t> the person whose name is embossed on the card is authorized to add expenses to that card.</a:t>
            </a:r>
          </a:p>
        </p:txBody>
      </p:sp>
    </p:spTree>
    <p:extLst>
      <p:ext uri="{BB962C8B-B14F-4D97-AF65-F5344CB8AC3E}">
        <p14:creationId xmlns:p14="http://schemas.microsoft.com/office/powerpoint/2010/main" val="54070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r="47476"/>
          <a:stretch/>
        </p:blipFill>
        <p:spPr>
          <a:xfrm>
            <a:off x="0" y="-6874"/>
            <a:ext cx="5889171" cy="6863468"/>
          </a:xfrm>
        </p:spPr>
      </p:pic>
      <p:sp>
        <p:nvSpPr>
          <p:cNvPr id="9" name="TextBox 8">
            <a:extLst>
              <a:ext uri="{FF2B5EF4-FFF2-40B4-BE49-F238E27FC236}">
                <a16:creationId xmlns:a16="http://schemas.microsoft.com/office/drawing/2014/main" id="{D8BA4FF2-3375-489A-B8A4-19DFED409DAD}"/>
              </a:ext>
            </a:extLst>
          </p:cNvPr>
          <p:cNvSpPr txBox="1"/>
          <p:nvPr/>
        </p:nvSpPr>
        <p:spPr>
          <a:xfrm>
            <a:off x="5889171" y="0"/>
            <a:ext cx="6302829" cy="6863417"/>
          </a:xfrm>
          <a:prstGeom prst="rect">
            <a:avLst/>
          </a:prstGeom>
          <a:solidFill>
            <a:schemeClr val="bg1"/>
          </a:solidFill>
        </p:spPr>
        <p:txBody>
          <a:bodyPr wrap="square" rtlCol="0">
            <a:spAutoFit/>
          </a:bodyPr>
          <a:lstStyle/>
          <a:p>
            <a:r>
              <a:rPr lang="en-US" sz="1600" b="1" u="sng" dirty="0"/>
              <a:t>Travel/NET card may be used for:</a:t>
            </a:r>
            <a:endParaRPr lang="en-US" sz="1600" dirty="0"/>
          </a:p>
          <a:p>
            <a:pPr marL="285750" lvl="0" indent="-285750">
              <a:buFont typeface="Arial" panose="020B0604020202020204" pitchFamily="34" charset="0"/>
              <a:buChar char="•"/>
            </a:pPr>
            <a:r>
              <a:rPr lang="en-US" sz="1400" dirty="0"/>
              <a:t>Commercial transportation</a:t>
            </a:r>
          </a:p>
          <a:p>
            <a:pPr marL="285750" lvl="0" indent="-285750">
              <a:buFont typeface="Arial" panose="020B0604020202020204" pitchFamily="34" charset="0"/>
              <a:buChar char="•"/>
            </a:pPr>
            <a:r>
              <a:rPr lang="en-US" sz="1400" dirty="0"/>
              <a:t>Rental vehicle</a:t>
            </a:r>
          </a:p>
          <a:p>
            <a:pPr marL="285750" lvl="0" indent="-285750">
              <a:buFont typeface="Arial" panose="020B0604020202020204" pitchFamily="34" charset="0"/>
              <a:buChar char="•"/>
            </a:pPr>
            <a:r>
              <a:rPr lang="en-US" sz="1400" dirty="0"/>
              <a:t>Lodging</a:t>
            </a:r>
          </a:p>
          <a:p>
            <a:pPr marL="285750" lvl="0" indent="-285750">
              <a:buFont typeface="Arial" panose="020B0604020202020204" pitchFamily="34" charset="0"/>
              <a:buChar char="•"/>
            </a:pPr>
            <a:r>
              <a:rPr lang="en-US" sz="1400" dirty="0"/>
              <a:t>Meals (</a:t>
            </a:r>
            <a:r>
              <a:rPr lang="en-US" sz="1400" b="1" dirty="0"/>
              <a:t>as detailed below</a:t>
            </a:r>
            <a:r>
              <a:rPr lang="en-US" sz="1400" dirty="0"/>
              <a:t>)</a:t>
            </a:r>
          </a:p>
          <a:p>
            <a:pPr marL="285750" lvl="0" indent="-285750">
              <a:buFont typeface="Arial" panose="020B0604020202020204" pitchFamily="34" charset="0"/>
              <a:buChar char="•"/>
            </a:pPr>
            <a:r>
              <a:rPr lang="en-US" sz="1400" dirty="0"/>
              <a:t>Registration/Conference fees</a:t>
            </a:r>
          </a:p>
          <a:p>
            <a:pPr marL="285750" lvl="0" indent="-285750">
              <a:buFont typeface="Arial" panose="020B0604020202020204" pitchFamily="34" charset="0"/>
              <a:buChar char="•"/>
            </a:pPr>
            <a:r>
              <a:rPr lang="en-US" sz="1400" dirty="0"/>
              <a:t>Taxis/Parking</a:t>
            </a:r>
          </a:p>
          <a:p>
            <a:pPr marL="285750" lvl="0" indent="-285750">
              <a:buFont typeface="Arial" panose="020B0604020202020204" pitchFamily="34" charset="0"/>
              <a:buChar char="•"/>
            </a:pPr>
            <a:r>
              <a:rPr lang="en-US" sz="1400" dirty="0"/>
              <a:t>Subway	</a:t>
            </a:r>
          </a:p>
          <a:p>
            <a:pPr marL="285750" lvl="0" indent="-285750">
              <a:buFont typeface="Arial" panose="020B0604020202020204" pitchFamily="34" charset="0"/>
              <a:buChar char="•"/>
            </a:pPr>
            <a:r>
              <a:rPr lang="en-US" sz="1400" dirty="0"/>
              <a:t>Fuel (when not using personal vehicle)</a:t>
            </a:r>
          </a:p>
          <a:p>
            <a:pPr marL="285750" lvl="0" indent="-285750">
              <a:buFont typeface="Arial" panose="020B0604020202020204" pitchFamily="34" charset="0"/>
              <a:buChar char="•"/>
            </a:pPr>
            <a:r>
              <a:rPr lang="en-US" sz="1400" dirty="0"/>
              <a:t>Visa/Passport</a:t>
            </a:r>
          </a:p>
          <a:p>
            <a:pPr marL="285750" lvl="0" indent="-285750">
              <a:buFont typeface="Arial" panose="020B0604020202020204" pitchFamily="34" charset="0"/>
              <a:buChar char="•"/>
            </a:pPr>
            <a:r>
              <a:rPr lang="en-US" sz="1400" dirty="0"/>
              <a:t>Historical/Cultural Site/Museum</a:t>
            </a:r>
          </a:p>
          <a:p>
            <a:pPr marL="285750" lvl="0" indent="-285750">
              <a:buFont typeface="Arial" panose="020B0604020202020204" pitchFamily="34" charset="0"/>
              <a:buChar char="•"/>
            </a:pPr>
            <a:r>
              <a:rPr lang="en-US" sz="1400" dirty="0"/>
              <a:t>Miscellaneous expenses while in travel status</a:t>
            </a:r>
          </a:p>
          <a:p>
            <a:pPr marL="285750" lvl="0" indent="-285750">
              <a:buFont typeface="Arial" panose="020B0604020202020204" pitchFamily="34" charset="0"/>
              <a:buChar char="•"/>
            </a:pPr>
            <a:r>
              <a:rPr lang="en-US" sz="1400" dirty="0"/>
              <a:t>Telephone Charges (related to official State business)</a:t>
            </a:r>
          </a:p>
          <a:p>
            <a:pPr marL="285750" lvl="0" indent="-285750">
              <a:buFont typeface="Arial" panose="020B0604020202020204" pitchFamily="34" charset="0"/>
              <a:buChar char="•"/>
            </a:pPr>
            <a:r>
              <a:rPr lang="en-US" sz="1400" dirty="0"/>
              <a:t>Unanticipated work supplies</a:t>
            </a:r>
          </a:p>
          <a:p>
            <a:r>
              <a:rPr lang="en-US" sz="1600" dirty="0"/>
              <a:t> </a:t>
            </a:r>
          </a:p>
          <a:p>
            <a:r>
              <a:rPr lang="en-US" sz="1600" b="1" u="sng" dirty="0"/>
              <a:t>Travel/NET Card </a:t>
            </a:r>
            <a:r>
              <a:rPr lang="en-US" sz="1600" b="1" u="sng" dirty="0">
                <a:solidFill>
                  <a:srgbClr val="FF0000"/>
                </a:solidFill>
              </a:rPr>
              <a:t>should not </a:t>
            </a:r>
            <a:r>
              <a:rPr lang="en-US" sz="1600" b="1" u="sng" dirty="0"/>
              <a:t>be used for</a:t>
            </a:r>
            <a:r>
              <a:rPr lang="en-US" sz="1600" dirty="0"/>
              <a:t>:</a:t>
            </a:r>
          </a:p>
          <a:p>
            <a:pPr marL="285750" lvl="0" indent="-285750">
              <a:buFont typeface="Arial" panose="020B0604020202020204" pitchFamily="34" charset="0"/>
              <a:buChar char="•"/>
            </a:pPr>
            <a:r>
              <a:rPr lang="en-US" sz="1400" dirty="0"/>
              <a:t>Fuel for personal vehicle</a:t>
            </a:r>
          </a:p>
          <a:p>
            <a:pPr marL="285750" lvl="0" indent="-285750">
              <a:buFont typeface="Arial" panose="020B0604020202020204" pitchFamily="34" charset="0"/>
              <a:buChar char="•"/>
            </a:pPr>
            <a:r>
              <a:rPr lang="en-US" sz="1400" dirty="0"/>
              <a:t>Food expenses for staff meetings and retreats</a:t>
            </a:r>
          </a:p>
          <a:p>
            <a:pPr marL="285750" lvl="0" indent="-285750">
              <a:buFont typeface="Arial" panose="020B0604020202020204" pitchFamily="34" charset="0"/>
              <a:buChar char="•"/>
            </a:pPr>
            <a:r>
              <a:rPr lang="en-US" sz="1400" dirty="0"/>
              <a:t>Personal use of any kind</a:t>
            </a:r>
          </a:p>
          <a:p>
            <a:pPr marL="285750" lvl="0" indent="-285750">
              <a:buFont typeface="Arial" panose="020B0604020202020204" pitchFamily="34" charset="0"/>
              <a:buChar char="•"/>
            </a:pPr>
            <a:r>
              <a:rPr lang="en-US" sz="1400" dirty="0"/>
              <a:t>Travel Upgrades of any kind</a:t>
            </a:r>
          </a:p>
          <a:p>
            <a:pPr marL="285750" lvl="0" indent="-285750">
              <a:buFont typeface="Arial" panose="020B0604020202020204" pitchFamily="34" charset="0"/>
              <a:buChar char="•"/>
            </a:pPr>
            <a:r>
              <a:rPr lang="en-US" sz="1400" dirty="0"/>
              <a:t>Alcoholic beverages</a:t>
            </a:r>
          </a:p>
          <a:p>
            <a:pPr marL="285750" lvl="0" indent="-285750">
              <a:buFont typeface="Arial" panose="020B0604020202020204" pitchFamily="34" charset="0"/>
              <a:buChar char="•"/>
            </a:pPr>
            <a:r>
              <a:rPr lang="en-US" sz="1400" dirty="0"/>
              <a:t>Incidentals on hotel bill (gym/spa charges, and movie rentals)</a:t>
            </a:r>
          </a:p>
          <a:p>
            <a:pPr marL="285750" lvl="0" indent="-285750">
              <a:buFont typeface="Arial" panose="020B0604020202020204" pitchFamily="34" charset="0"/>
              <a:buChar char="•"/>
            </a:pPr>
            <a:r>
              <a:rPr lang="en-US" sz="1400" dirty="0"/>
              <a:t>Cash advances</a:t>
            </a:r>
          </a:p>
          <a:p>
            <a:r>
              <a:rPr lang="en-US" sz="1600" dirty="0"/>
              <a:t> </a:t>
            </a:r>
          </a:p>
          <a:p>
            <a:r>
              <a:rPr lang="en-US" sz="1600" b="1" u="sng" dirty="0"/>
              <a:t>Purchasing Meals with Travel/NET Card</a:t>
            </a:r>
            <a:r>
              <a:rPr lang="en-US" sz="1600" b="1" dirty="0"/>
              <a:t>: </a:t>
            </a:r>
            <a:endParaRPr lang="en-US" dirty="0"/>
          </a:p>
          <a:p>
            <a:r>
              <a:rPr lang="en-US" sz="1600" dirty="0"/>
              <a:t>If cardholders choose to use the Travel Card to pay for meals, the allowance for meals, including gratuities shall be limited to </a:t>
            </a:r>
            <a:r>
              <a:rPr lang="en-US" sz="1600" u="sng" dirty="0"/>
              <a:t>actual</a:t>
            </a:r>
            <a:r>
              <a:rPr lang="en-US" sz="1600" dirty="0"/>
              <a:t> cost up to the maximum </a:t>
            </a:r>
            <a:r>
              <a:rPr lang="en-US" sz="1600" u="sng" dirty="0">
                <a:hlinkClick r:id="rId4"/>
              </a:rPr>
              <a:t>Per Diem meal allowance</a:t>
            </a:r>
            <a:r>
              <a:rPr lang="en-US" sz="1600" dirty="0"/>
              <a:t>. An itemized receipt for meal purchases is </a:t>
            </a:r>
            <a:r>
              <a:rPr lang="en-US" sz="1600" b="1" dirty="0"/>
              <a:t>required</a:t>
            </a:r>
            <a:r>
              <a:rPr lang="en-US" sz="1600" dirty="0"/>
              <a:t>. Alcoholic beverages cannot be paid with Travel/NET Card. </a:t>
            </a:r>
          </a:p>
          <a:p>
            <a:endParaRPr lang="en-US" sz="1600" dirty="0"/>
          </a:p>
        </p:txBody>
      </p:sp>
    </p:spTree>
    <p:extLst>
      <p:ext uri="{BB962C8B-B14F-4D97-AF65-F5344CB8AC3E}">
        <p14:creationId xmlns:p14="http://schemas.microsoft.com/office/powerpoint/2010/main" val="4236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anim calcmode="lin" valueType="num">
                                      <p:cBhvr>
                                        <p:cTn id="2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anim calcmode="lin" valueType="num">
                                      <p:cBhvr>
                                        <p:cTn id="2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anim calcmode="lin" valueType="num">
                                      <p:cBhvr>
                                        <p:cTn id="3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1000"/>
                                        <p:tgtEl>
                                          <p:spTgt spid="9">
                                            <p:txEl>
                                              <p:pRg st="6" end="6"/>
                                            </p:txEl>
                                          </p:spTgt>
                                        </p:tgtEl>
                                      </p:cBhvr>
                                    </p:animEffect>
                                    <p:anim calcmode="lin" valueType="num">
                                      <p:cBhvr>
                                        <p:cTn id="3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1000"/>
                                        <p:tgtEl>
                                          <p:spTgt spid="9">
                                            <p:txEl>
                                              <p:pRg st="7" end="7"/>
                                            </p:txEl>
                                          </p:spTgt>
                                        </p:tgtEl>
                                      </p:cBhvr>
                                    </p:animEffect>
                                    <p:anim calcmode="lin" valueType="num">
                                      <p:cBhvr>
                                        <p:cTn id="43"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1000"/>
                                        <p:tgtEl>
                                          <p:spTgt spid="9">
                                            <p:txEl>
                                              <p:pRg st="8" end="8"/>
                                            </p:txEl>
                                          </p:spTgt>
                                        </p:tgtEl>
                                      </p:cBhvr>
                                    </p:animEffect>
                                    <p:anim calcmode="lin" valueType="num">
                                      <p:cBhvr>
                                        <p:cTn id="48"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fade">
                                      <p:cBhvr>
                                        <p:cTn id="52" dur="1000"/>
                                        <p:tgtEl>
                                          <p:spTgt spid="9">
                                            <p:txEl>
                                              <p:pRg st="9" end="9"/>
                                            </p:txEl>
                                          </p:spTgt>
                                        </p:tgtEl>
                                      </p:cBhvr>
                                    </p:animEffect>
                                    <p:anim calcmode="lin" valueType="num">
                                      <p:cBhvr>
                                        <p:cTn id="5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fade">
                                      <p:cBhvr>
                                        <p:cTn id="57" dur="1000"/>
                                        <p:tgtEl>
                                          <p:spTgt spid="9">
                                            <p:txEl>
                                              <p:pRg st="10" end="10"/>
                                            </p:txEl>
                                          </p:spTgt>
                                        </p:tgtEl>
                                      </p:cBhvr>
                                    </p:animEffect>
                                    <p:anim calcmode="lin" valueType="num">
                                      <p:cBhvr>
                                        <p:cTn id="58"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
                                            <p:txEl>
                                              <p:pRg st="11" end="11"/>
                                            </p:txEl>
                                          </p:spTgt>
                                        </p:tgtEl>
                                        <p:attrNameLst>
                                          <p:attrName>style.visibility</p:attrName>
                                        </p:attrNameLst>
                                      </p:cBhvr>
                                      <p:to>
                                        <p:strVal val="visible"/>
                                      </p:to>
                                    </p:set>
                                    <p:animEffect transition="in" filter="fade">
                                      <p:cBhvr>
                                        <p:cTn id="62" dur="1000"/>
                                        <p:tgtEl>
                                          <p:spTgt spid="9">
                                            <p:txEl>
                                              <p:pRg st="11" end="11"/>
                                            </p:txEl>
                                          </p:spTgt>
                                        </p:tgtEl>
                                      </p:cBhvr>
                                    </p:animEffect>
                                    <p:anim calcmode="lin" valueType="num">
                                      <p:cBhvr>
                                        <p:cTn id="63" dur="1000" fill="hold"/>
                                        <p:tgtEl>
                                          <p:spTgt spid="9">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9">
                                            <p:txEl>
                                              <p:pRg st="12" end="12"/>
                                            </p:txEl>
                                          </p:spTgt>
                                        </p:tgtEl>
                                        <p:attrNameLst>
                                          <p:attrName>style.visibility</p:attrName>
                                        </p:attrNameLst>
                                      </p:cBhvr>
                                      <p:to>
                                        <p:strVal val="visible"/>
                                      </p:to>
                                    </p:set>
                                    <p:animEffect transition="in" filter="fade">
                                      <p:cBhvr>
                                        <p:cTn id="67" dur="1000"/>
                                        <p:tgtEl>
                                          <p:spTgt spid="9">
                                            <p:txEl>
                                              <p:pRg st="12" end="12"/>
                                            </p:txEl>
                                          </p:spTgt>
                                        </p:tgtEl>
                                      </p:cBhvr>
                                    </p:animEffect>
                                    <p:anim calcmode="lin" valueType="num">
                                      <p:cBhvr>
                                        <p:cTn id="68" dur="1000" fill="hold"/>
                                        <p:tgtEl>
                                          <p:spTgt spid="9">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9">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9">
                                            <p:txEl>
                                              <p:pRg st="13" end="13"/>
                                            </p:txEl>
                                          </p:spTgt>
                                        </p:tgtEl>
                                        <p:attrNameLst>
                                          <p:attrName>style.visibility</p:attrName>
                                        </p:attrNameLst>
                                      </p:cBhvr>
                                      <p:to>
                                        <p:strVal val="visible"/>
                                      </p:to>
                                    </p:set>
                                    <p:animEffect transition="in" filter="fade">
                                      <p:cBhvr>
                                        <p:cTn id="72" dur="1000"/>
                                        <p:tgtEl>
                                          <p:spTgt spid="9">
                                            <p:txEl>
                                              <p:pRg st="13" end="13"/>
                                            </p:txEl>
                                          </p:spTgt>
                                        </p:tgtEl>
                                      </p:cBhvr>
                                    </p:animEffect>
                                    <p:anim calcmode="lin" valueType="num">
                                      <p:cBhvr>
                                        <p:cTn id="73" dur="1000" fill="hold"/>
                                        <p:tgtEl>
                                          <p:spTgt spid="9">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xEl>
                                              <p:pRg st="15" end="15"/>
                                            </p:txEl>
                                          </p:spTgt>
                                        </p:tgtEl>
                                        <p:attrNameLst>
                                          <p:attrName>style.visibility</p:attrName>
                                        </p:attrNameLst>
                                      </p:cBhvr>
                                      <p:to>
                                        <p:strVal val="visible"/>
                                      </p:to>
                                    </p:set>
                                    <p:animEffect transition="in" filter="fade">
                                      <p:cBhvr>
                                        <p:cTn id="79" dur="1000"/>
                                        <p:tgtEl>
                                          <p:spTgt spid="9">
                                            <p:txEl>
                                              <p:pRg st="15" end="15"/>
                                            </p:txEl>
                                          </p:spTgt>
                                        </p:tgtEl>
                                      </p:cBhvr>
                                    </p:animEffect>
                                    <p:anim calcmode="lin" valueType="num">
                                      <p:cBhvr>
                                        <p:cTn id="80" dur="1000" fill="hold"/>
                                        <p:tgtEl>
                                          <p:spTgt spid="9">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15" end="15"/>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
                                            <p:txEl>
                                              <p:pRg st="16" end="16"/>
                                            </p:txEl>
                                          </p:spTgt>
                                        </p:tgtEl>
                                        <p:attrNameLst>
                                          <p:attrName>style.visibility</p:attrName>
                                        </p:attrNameLst>
                                      </p:cBhvr>
                                      <p:to>
                                        <p:strVal val="visible"/>
                                      </p:to>
                                    </p:set>
                                    <p:animEffect transition="in" filter="fade">
                                      <p:cBhvr>
                                        <p:cTn id="84" dur="1000"/>
                                        <p:tgtEl>
                                          <p:spTgt spid="9">
                                            <p:txEl>
                                              <p:pRg st="16" end="16"/>
                                            </p:txEl>
                                          </p:spTgt>
                                        </p:tgtEl>
                                      </p:cBhvr>
                                    </p:animEffect>
                                    <p:anim calcmode="lin" valueType="num">
                                      <p:cBhvr>
                                        <p:cTn id="85" dur="1000" fill="hold"/>
                                        <p:tgtEl>
                                          <p:spTgt spid="9">
                                            <p:txEl>
                                              <p:pRg st="16" end="16"/>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16" end="16"/>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9">
                                            <p:txEl>
                                              <p:pRg st="17" end="17"/>
                                            </p:txEl>
                                          </p:spTgt>
                                        </p:tgtEl>
                                        <p:attrNameLst>
                                          <p:attrName>style.visibility</p:attrName>
                                        </p:attrNameLst>
                                      </p:cBhvr>
                                      <p:to>
                                        <p:strVal val="visible"/>
                                      </p:to>
                                    </p:set>
                                    <p:animEffect transition="in" filter="fade">
                                      <p:cBhvr>
                                        <p:cTn id="89" dur="1000"/>
                                        <p:tgtEl>
                                          <p:spTgt spid="9">
                                            <p:txEl>
                                              <p:pRg st="17" end="17"/>
                                            </p:txEl>
                                          </p:spTgt>
                                        </p:tgtEl>
                                      </p:cBhvr>
                                    </p:animEffect>
                                    <p:anim calcmode="lin" valueType="num">
                                      <p:cBhvr>
                                        <p:cTn id="90" dur="1000" fill="hold"/>
                                        <p:tgtEl>
                                          <p:spTgt spid="9">
                                            <p:txEl>
                                              <p:pRg st="17" end="17"/>
                                            </p:txEl>
                                          </p:spTgt>
                                        </p:tgtEl>
                                        <p:attrNameLst>
                                          <p:attrName>ppt_x</p:attrName>
                                        </p:attrNameLst>
                                      </p:cBhvr>
                                      <p:tavLst>
                                        <p:tav tm="0">
                                          <p:val>
                                            <p:strVal val="#ppt_x"/>
                                          </p:val>
                                        </p:tav>
                                        <p:tav tm="100000">
                                          <p:val>
                                            <p:strVal val="#ppt_x"/>
                                          </p:val>
                                        </p:tav>
                                      </p:tavLst>
                                    </p:anim>
                                    <p:anim calcmode="lin" valueType="num">
                                      <p:cBhvr>
                                        <p:cTn id="91" dur="1000" fill="hold"/>
                                        <p:tgtEl>
                                          <p:spTgt spid="9">
                                            <p:txEl>
                                              <p:pRg st="17" end="17"/>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9">
                                            <p:txEl>
                                              <p:pRg st="18" end="18"/>
                                            </p:txEl>
                                          </p:spTgt>
                                        </p:tgtEl>
                                        <p:attrNameLst>
                                          <p:attrName>style.visibility</p:attrName>
                                        </p:attrNameLst>
                                      </p:cBhvr>
                                      <p:to>
                                        <p:strVal val="visible"/>
                                      </p:to>
                                    </p:set>
                                    <p:animEffect transition="in" filter="fade">
                                      <p:cBhvr>
                                        <p:cTn id="94" dur="1000"/>
                                        <p:tgtEl>
                                          <p:spTgt spid="9">
                                            <p:txEl>
                                              <p:pRg st="18" end="18"/>
                                            </p:txEl>
                                          </p:spTgt>
                                        </p:tgtEl>
                                      </p:cBhvr>
                                    </p:animEffect>
                                    <p:anim calcmode="lin" valueType="num">
                                      <p:cBhvr>
                                        <p:cTn id="95" dur="1000" fill="hold"/>
                                        <p:tgtEl>
                                          <p:spTgt spid="9">
                                            <p:txEl>
                                              <p:pRg st="18" end="18"/>
                                            </p:txEl>
                                          </p:spTgt>
                                        </p:tgtEl>
                                        <p:attrNameLst>
                                          <p:attrName>ppt_x</p:attrName>
                                        </p:attrNameLst>
                                      </p:cBhvr>
                                      <p:tavLst>
                                        <p:tav tm="0">
                                          <p:val>
                                            <p:strVal val="#ppt_x"/>
                                          </p:val>
                                        </p:tav>
                                        <p:tav tm="100000">
                                          <p:val>
                                            <p:strVal val="#ppt_x"/>
                                          </p:val>
                                        </p:tav>
                                      </p:tavLst>
                                    </p:anim>
                                    <p:anim calcmode="lin" valueType="num">
                                      <p:cBhvr>
                                        <p:cTn id="96" dur="1000" fill="hold"/>
                                        <p:tgtEl>
                                          <p:spTgt spid="9">
                                            <p:txEl>
                                              <p:pRg st="18" end="18"/>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9">
                                            <p:txEl>
                                              <p:pRg st="19" end="19"/>
                                            </p:txEl>
                                          </p:spTgt>
                                        </p:tgtEl>
                                        <p:attrNameLst>
                                          <p:attrName>style.visibility</p:attrName>
                                        </p:attrNameLst>
                                      </p:cBhvr>
                                      <p:to>
                                        <p:strVal val="visible"/>
                                      </p:to>
                                    </p:set>
                                    <p:animEffect transition="in" filter="fade">
                                      <p:cBhvr>
                                        <p:cTn id="99" dur="1000"/>
                                        <p:tgtEl>
                                          <p:spTgt spid="9">
                                            <p:txEl>
                                              <p:pRg st="19" end="19"/>
                                            </p:txEl>
                                          </p:spTgt>
                                        </p:tgtEl>
                                      </p:cBhvr>
                                    </p:animEffect>
                                    <p:anim calcmode="lin" valueType="num">
                                      <p:cBhvr>
                                        <p:cTn id="100" dur="1000" fill="hold"/>
                                        <p:tgtEl>
                                          <p:spTgt spid="9">
                                            <p:txEl>
                                              <p:pRg st="19" end="19"/>
                                            </p:txEl>
                                          </p:spTgt>
                                        </p:tgtEl>
                                        <p:attrNameLst>
                                          <p:attrName>ppt_x</p:attrName>
                                        </p:attrNameLst>
                                      </p:cBhvr>
                                      <p:tavLst>
                                        <p:tav tm="0">
                                          <p:val>
                                            <p:strVal val="#ppt_x"/>
                                          </p:val>
                                        </p:tav>
                                        <p:tav tm="100000">
                                          <p:val>
                                            <p:strVal val="#ppt_x"/>
                                          </p:val>
                                        </p:tav>
                                      </p:tavLst>
                                    </p:anim>
                                    <p:anim calcmode="lin" valueType="num">
                                      <p:cBhvr>
                                        <p:cTn id="101" dur="1000" fill="hold"/>
                                        <p:tgtEl>
                                          <p:spTgt spid="9">
                                            <p:txEl>
                                              <p:pRg st="19" end="19"/>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9">
                                            <p:txEl>
                                              <p:pRg st="20" end="20"/>
                                            </p:txEl>
                                          </p:spTgt>
                                        </p:tgtEl>
                                        <p:attrNameLst>
                                          <p:attrName>style.visibility</p:attrName>
                                        </p:attrNameLst>
                                      </p:cBhvr>
                                      <p:to>
                                        <p:strVal val="visible"/>
                                      </p:to>
                                    </p:set>
                                    <p:animEffect transition="in" filter="fade">
                                      <p:cBhvr>
                                        <p:cTn id="104" dur="1000"/>
                                        <p:tgtEl>
                                          <p:spTgt spid="9">
                                            <p:txEl>
                                              <p:pRg st="20" end="20"/>
                                            </p:txEl>
                                          </p:spTgt>
                                        </p:tgtEl>
                                      </p:cBhvr>
                                    </p:animEffect>
                                    <p:anim calcmode="lin" valueType="num">
                                      <p:cBhvr>
                                        <p:cTn id="105" dur="1000" fill="hold"/>
                                        <p:tgtEl>
                                          <p:spTgt spid="9">
                                            <p:txEl>
                                              <p:pRg st="20" end="20"/>
                                            </p:txEl>
                                          </p:spTgt>
                                        </p:tgtEl>
                                        <p:attrNameLst>
                                          <p:attrName>ppt_x</p:attrName>
                                        </p:attrNameLst>
                                      </p:cBhvr>
                                      <p:tavLst>
                                        <p:tav tm="0">
                                          <p:val>
                                            <p:strVal val="#ppt_x"/>
                                          </p:val>
                                        </p:tav>
                                        <p:tav tm="100000">
                                          <p:val>
                                            <p:strVal val="#ppt_x"/>
                                          </p:val>
                                        </p:tav>
                                      </p:tavLst>
                                    </p:anim>
                                    <p:anim calcmode="lin" valueType="num">
                                      <p:cBhvr>
                                        <p:cTn id="106" dur="1000" fill="hold"/>
                                        <p:tgtEl>
                                          <p:spTgt spid="9">
                                            <p:txEl>
                                              <p:pRg st="20" end="20"/>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9">
                                            <p:txEl>
                                              <p:pRg st="21" end="21"/>
                                            </p:txEl>
                                          </p:spTgt>
                                        </p:tgtEl>
                                        <p:attrNameLst>
                                          <p:attrName>style.visibility</p:attrName>
                                        </p:attrNameLst>
                                      </p:cBhvr>
                                      <p:to>
                                        <p:strVal val="visible"/>
                                      </p:to>
                                    </p:set>
                                    <p:animEffect transition="in" filter="fade">
                                      <p:cBhvr>
                                        <p:cTn id="109" dur="1000"/>
                                        <p:tgtEl>
                                          <p:spTgt spid="9">
                                            <p:txEl>
                                              <p:pRg st="21" end="21"/>
                                            </p:txEl>
                                          </p:spTgt>
                                        </p:tgtEl>
                                      </p:cBhvr>
                                    </p:animEffect>
                                    <p:anim calcmode="lin" valueType="num">
                                      <p:cBhvr>
                                        <p:cTn id="110" dur="1000" fill="hold"/>
                                        <p:tgtEl>
                                          <p:spTgt spid="9">
                                            <p:txEl>
                                              <p:pRg st="21" end="21"/>
                                            </p:txEl>
                                          </p:spTgt>
                                        </p:tgtEl>
                                        <p:attrNameLst>
                                          <p:attrName>ppt_x</p:attrName>
                                        </p:attrNameLst>
                                      </p:cBhvr>
                                      <p:tavLst>
                                        <p:tav tm="0">
                                          <p:val>
                                            <p:strVal val="#ppt_x"/>
                                          </p:val>
                                        </p:tav>
                                        <p:tav tm="100000">
                                          <p:val>
                                            <p:strVal val="#ppt_x"/>
                                          </p:val>
                                        </p:tav>
                                      </p:tavLst>
                                    </p:anim>
                                    <p:anim calcmode="lin" valueType="num">
                                      <p:cBhvr>
                                        <p:cTn id="111" dur="1000" fill="hold"/>
                                        <p:tgtEl>
                                          <p:spTgt spid="9">
                                            <p:txEl>
                                              <p:pRg st="21" end="21"/>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9">
                                            <p:txEl>
                                              <p:pRg st="22" end="22"/>
                                            </p:txEl>
                                          </p:spTgt>
                                        </p:tgtEl>
                                        <p:attrNameLst>
                                          <p:attrName>style.visibility</p:attrName>
                                        </p:attrNameLst>
                                      </p:cBhvr>
                                      <p:to>
                                        <p:strVal val="visible"/>
                                      </p:to>
                                    </p:set>
                                    <p:animEffect transition="in" filter="fade">
                                      <p:cBhvr>
                                        <p:cTn id="114" dur="1000"/>
                                        <p:tgtEl>
                                          <p:spTgt spid="9">
                                            <p:txEl>
                                              <p:pRg st="22" end="22"/>
                                            </p:txEl>
                                          </p:spTgt>
                                        </p:tgtEl>
                                      </p:cBhvr>
                                    </p:animEffect>
                                    <p:anim calcmode="lin" valueType="num">
                                      <p:cBhvr>
                                        <p:cTn id="115" dur="1000" fill="hold"/>
                                        <p:tgtEl>
                                          <p:spTgt spid="9">
                                            <p:txEl>
                                              <p:pRg st="22" end="22"/>
                                            </p:txEl>
                                          </p:spTgt>
                                        </p:tgtEl>
                                        <p:attrNameLst>
                                          <p:attrName>ppt_x</p:attrName>
                                        </p:attrNameLst>
                                      </p:cBhvr>
                                      <p:tavLst>
                                        <p:tav tm="0">
                                          <p:val>
                                            <p:strVal val="#ppt_x"/>
                                          </p:val>
                                        </p:tav>
                                        <p:tav tm="100000">
                                          <p:val>
                                            <p:strVal val="#ppt_x"/>
                                          </p:val>
                                        </p:tav>
                                      </p:tavLst>
                                    </p:anim>
                                    <p:anim calcmode="lin" valueType="num">
                                      <p:cBhvr>
                                        <p:cTn id="116" dur="1000" fill="hold"/>
                                        <p:tgtEl>
                                          <p:spTgt spid="9">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9">
                                            <p:txEl>
                                              <p:pRg st="24" end="24"/>
                                            </p:txEl>
                                          </p:spTgt>
                                        </p:tgtEl>
                                        <p:attrNameLst>
                                          <p:attrName>style.visibility</p:attrName>
                                        </p:attrNameLst>
                                      </p:cBhvr>
                                      <p:to>
                                        <p:strVal val="visible"/>
                                      </p:to>
                                    </p:set>
                                    <p:animEffect transition="in" filter="fade">
                                      <p:cBhvr>
                                        <p:cTn id="121" dur="1000"/>
                                        <p:tgtEl>
                                          <p:spTgt spid="9">
                                            <p:txEl>
                                              <p:pRg st="24" end="24"/>
                                            </p:txEl>
                                          </p:spTgt>
                                        </p:tgtEl>
                                      </p:cBhvr>
                                    </p:animEffect>
                                    <p:anim calcmode="lin" valueType="num">
                                      <p:cBhvr>
                                        <p:cTn id="122" dur="1000" fill="hold"/>
                                        <p:tgtEl>
                                          <p:spTgt spid="9">
                                            <p:txEl>
                                              <p:pRg st="24" end="24"/>
                                            </p:txEl>
                                          </p:spTgt>
                                        </p:tgtEl>
                                        <p:attrNameLst>
                                          <p:attrName>ppt_x</p:attrName>
                                        </p:attrNameLst>
                                      </p:cBhvr>
                                      <p:tavLst>
                                        <p:tav tm="0">
                                          <p:val>
                                            <p:strVal val="#ppt_x"/>
                                          </p:val>
                                        </p:tav>
                                        <p:tav tm="100000">
                                          <p:val>
                                            <p:strVal val="#ppt_x"/>
                                          </p:val>
                                        </p:tav>
                                      </p:tavLst>
                                    </p:anim>
                                    <p:anim calcmode="lin" valueType="num">
                                      <p:cBhvr>
                                        <p:cTn id="123" dur="1000" fill="hold"/>
                                        <p:tgtEl>
                                          <p:spTgt spid="9">
                                            <p:txEl>
                                              <p:pRg st="24" end="24"/>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9">
                                            <p:txEl>
                                              <p:pRg st="25" end="25"/>
                                            </p:txEl>
                                          </p:spTgt>
                                        </p:tgtEl>
                                        <p:attrNameLst>
                                          <p:attrName>style.visibility</p:attrName>
                                        </p:attrNameLst>
                                      </p:cBhvr>
                                      <p:to>
                                        <p:strVal val="visible"/>
                                      </p:to>
                                    </p:set>
                                    <p:animEffect transition="in" filter="fade">
                                      <p:cBhvr>
                                        <p:cTn id="126" dur="1000"/>
                                        <p:tgtEl>
                                          <p:spTgt spid="9">
                                            <p:txEl>
                                              <p:pRg st="25" end="25"/>
                                            </p:txEl>
                                          </p:spTgt>
                                        </p:tgtEl>
                                      </p:cBhvr>
                                    </p:animEffect>
                                    <p:anim calcmode="lin" valueType="num">
                                      <p:cBhvr>
                                        <p:cTn id="127" dur="1000" fill="hold"/>
                                        <p:tgtEl>
                                          <p:spTgt spid="9">
                                            <p:txEl>
                                              <p:pRg st="25" end="25"/>
                                            </p:txEl>
                                          </p:spTgt>
                                        </p:tgtEl>
                                        <p:attrNameLst>
                                          <p:attrName>ppt_x</p:attrName>
                                        </p:attrNameLst>
                                      </p:cBhvr>
                                      <p:tavLst>
                                        <p:tav tm="0">
                                          <p:val>
                                            <p:strVal val="#ppt_x"/>
                                          </p:val>
                                        </p:tav>
                                        <p:tav tm="100000">
                                          <p:val>
                                            <p:strVal val="#ppt_x"/>
                                          </p:val>
                                        </p:tav>
                                      </p:tavLst>
                                    </p:anim>
                                    <p:anim calcmode="lin" valueType="num">
                                      <p:cBhvr>
                                        <p:cTn id="128" dur="1000" fill="hold"/>
                                        <p:tgtEl>
                                          <p:spTgt spid="9">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tretch>
            <a:fillRect/>
          </a:stretch>
        </p:blipFill>
        <p:spPr>
          <a:xfrm>
            <a:off x="6137987" y="1"/>
            <a:ext cx="6054013" cy="6858000"/>
          </a:xfrm>
        </p:spPr>
      </p:pic>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408553" y="163286"/>
            <a:ext cx="5246914" cy="1348061"/>
          </a:xfrm>
        </p:spPr>
        <p:txBody>
          <a:bodyPr>
            <a:normAutofit fontScale="90000"/>
          </a:bodyPr>
          <a:lstStyle/>
          <a:p>
            <a:pPr algn="ctr"/>
            <a:r>
              <a:rPr lang="en-US" dirty="0"/>
              <a:t>MISUSE OF TRAVEL/NET CARDS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827653" y="1632857"/>
            <a:ext cx="4408714" cy="5061857"/>
          </a:xfrm>
        </p:spPr>
        <p:txBody>
          <a:bodyPr>
            <a:noAutofit/>
          </a:bodyPr>
          <a:lstStyle/>
          <a:p>
            <a:r>
              <a:rPr lang="en-US" sz="1400" dirty="0"/>
              <a:t>1</a:t>
            </a:r>
            <a:r>
              <a:rPr lang="en-US" sz="1400" baseline="30000" dirty="0"/>
              <a:t>st</a:t>
            </a:r>
            <a:r>
              <a:rPr lang="en-US" sz="1400" dirty="0"/>
              <a:t> Offense:  Employee will be notified via email of the misuse.</a:t>
            </a:r>
          </a:p>
          <a:p>
            <a:r>
              <a:rPr lang="en-US" sz="1400" dirty="0"/>
              <a:t>2</a:t>
            </a:r>
            <a:r>
              <a:rPr lang="en-US" sz="1400" baseline="30000" dirty="0"/>
              <a:t>nd</a:t>
            </a:r>
            <a:r>
              <a:rPr lang="en-US" sz="1400" dirty="0"/>
              <a:t> Offense:  Employee, their Supervisor and The Internal Control Officer will be notified.  The Internal Control Officer will send a letter to cardholder (</a:t>
            </a:r>
            <a:r>
              <a:rPr lang="en-US" sz="1400" dirty="0" err="1"/>
              <a:t>CCing</a:t>
            </a:r>
            <a:r>
              <a:rPr lang="en-US" sz="1400" dirty="0"/>
              <a:t> their supervisor and HR) directing them to schedule a counseling session, which will include another mandatory training session with the Travel Administrator.</a:t>
            </a:r>
          </a:p>
          <a:p>
            <a:r>
              <a:rPr lang="en-US" sz="1400" dirty="0"/>
              <a:t>3</a:t>
            </a:r>
            <a:r>
              <a:rPr lang="en-US" sz="1400" baseline="30000" dirty="0"/>
              <a:t>rd</a:t>
            </a:r>
            <a:r>
              <a:rPr lang="en-US" sz="1400" dirty="0"/>
              <a:t> Offense:  Employee’s Travel/NET Card will be terminated and other disciplinary actions may be taken by HR, which could include termination of employment.</a:t>
            </a:r>
          </a:p>
          <a:p>
            <a:r>
              <a:rPr lang="en-US" sz="1400" dirty="0">
                <a:solidFill>
                  <a:srgbClr val="FF0000"/>
                </a:solidFill>
              </a:rPr>
              <a:t>Any misuse of the Travel/NET Card will also result in the employee reimbursing the un-allowable expenses to the Campus.</a:t>
            </a:r>
          </a:p>
        </p:txBody>
      </p:sp>
    </p:spTree>
    <p:extLst>
      <p:ext uri="{BB962C8B-B14F-4D97-AF65-F5344CB8AC3E}">
        <p14:creationId xmlns:p14="http://schemas.microsoft.com/office/powerpoint/2010/main" val="251449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2A67AA4-7A39-4D54-84CA-5821BEF7F79E}">
  <ds:schemaRefs>
    <ds:schemaRef ds:uri="http://schemas.microsoft.com/sharepoint/v3/contenttype/forms"/>
  </ds:schemaRefs>
</ds:datastoreItem>
</file>

<file path=customXml/itemProps2.xml><?xml version="1.0" encoding="utf-8"?>
<ds:datastoreItem xmlns:ds="http://schemas.openxmlformats.org/officeDocument/2006/customXml" ds:itemID="{CFE2D894-9887-4C6E-B664-EB7E082F3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DE6D2A-0A40-4DAB-B8AE-656243D6AB3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Travel presentation</Template>
  <TotalTime>0</TotalTime>
  <Words>2964</Words>
  <Application>Microsoft Office PowerPoint</Application>
  <PresentationFormat>Widescreen</PresentationFormat>
  <Paragraphs>223</Paragraphs>
  <Slides>25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Bebas</vt:lpstr>
      <vt:lpstr>Calibri</vt:lpstr>
      <vt:lpstr>Gill Sans</vt:lpstr>
      <vt:lpstr>Gill Sans Light</vt:lpstr>
      <vt:lpstr>Gill Sans MT</vt:lpstr>
      <vt:lpstr>Gill Sans Nova Light</vt:lpstr>
      <vt:lpstr>Gill Sans Ultra Bold</vt:lpstr>
      <vt:lpstr>Helvetica Light</vt:lpstr>
      <vt:lpstr>Roboto Black</vt:lpstr>
      <vt:lpstr>Roboto Light</vt:lpstr>
      <vt:lpstr>Office Theme</vt:lpstr>
      <vt:lpstr>Going on a Business Trip?</vt:lpstr>
      <vt:lpstr>DETERMINING TRAVEL STATUS</vt:lpstr>
      <vt:lpstr> Complete a  Travel Authorization</vt:lpstr>
      <vt:lpstr>Always Know Your Trip Allowance </vt:lpstr>
      <vt:lpstr>PowerPoint Presentation</vt:lpstr>
      <vt:lpstr>TRAVEL CARD</vt:lpstr>
      <vt:lpstr>NET CARD</vt:lpstr>
      <vt:lpstr>PowerPoint Presentation</vt:lpstr>
      <vt:lpstr>MISUSE OF TRAVEL/NET CARDS</vt:lpstr>
      <vt:lpstr>Transportation</vt:lpstr>
      <vt:lpstr>Airfare &amp; Amtrak</vt:lpstr>
      <vt:lpstr>Rental Car</vt:lpstr>
      <vt:lpstr>University Vans</vt:lpstr>
      <vt:lpstr>Personal Vehicle</vt:lpstr>
      <vt:lpstr>FOREIGN TRAVEL</vt:lpstr>
      <vt:lpstr>FOREIGN TRAVEL</vt:lpstr>
      <vt:lpstr>PowerPoint Presentation</vt:lpstr>
      <vt:lpstr>Reimbursement: Method I or Method II?</vt:lpstr>
      <vt:lpstr>2024 Per Diem Rates: Method I vs. Method II</vt:lpstr>
      <vt:lpstr>Lodging </vt:lpstr>
      <vt:lpstr>RECONCILING YOUR TRIP</vt:lpstr>
      <vt:lpstr>TRAVEL VOUCHER</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2024-02-01T15:40:34Z</dcterms:created>
  <dcterms:modified xsi:type="dcterms:W3CDTF">2024-03-11T13:37:14Z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